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6"/>
  </p:notesMasterIdLst>
  <p:sldIdLst>
    <p:sldId id="257" r:id="rId3"/>
    <p:sldId id="258" r:id="rId4"/>
    <p:sldId id="384" r:id="rId5"/>
    <p:sldId id="259" r:id="rId6"/>
    <p:sldId id="371" r:id="rId7"/>
    <p:sldId id="372" r:id="rId8"/>
    <p:sldId id="373" r:id="rId9"/>
    <p:sldId id="374" r:id="rId10"/>
    <p:sldId id="375" r:id="rId11"/>
    <p:sldId id="376" r:id="rId12"/>
    <p:sldId id="382" r:id="rId13"/>
    <p:sldId id="370" r:id="rId14"/>
    <p:sldId id="261" r:id="rId15"/>
    <p:sldId id="266" r:id="rId16"/>
    <p:sldId id="377" r:id="rId17"/>
    <p:sldId id="378" r:id="rId18"/>
    <p:sldId id="385" r:id="rId19"/>
    <p:sldId id="386" r:id="rId20"/>
    <p:sldId id="387" r:id="rId21"/>
    <p:sldId id="383" r:id="rId22"/>
    <p:sldId id="388" r:id="rId23"/>
    <p:sldId id="269" r:id="rId24"/>
    <p:sldId id="381" r:id="rId25"/>
  </p:sldIdLst>
  <p:sldSz cx="9144000" cy="5143500" type="screen16x9"/>
  <p:notesSz cx="6858000" cy="9144000"/>
  <p:embeddedFontLst>
    <p:embeddedFont>
      <p:font typeface="Fira Sans SemiBold" panose="020B0604020202020204" charset="0"/>
      <p:regular r:id="rId27"/>
      <p:bold r:id="rId28"/>
      <p:italic r:id="rId29"/>
      <p:boldItalic r:id="rId30"/>
    </p:embeddedFont>
    <p:embeddedFont>
      <p:font typeface="Fira Sans" panose="020B060402020202020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Fira Sans Medium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A4A3A4"/>
          </p15:clr>
        </p15:guide>
        <p15:guide id="4" orient="horz" pos="2984">
          <p15:clr>
            <a:srgbClr val="A4A3A4"/>
          </p15:clr>
        </p15:guide>
        <p15:guide id="5" orient="horz" pos="5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D23"/>
    <a:srgbClr val="054F77"/>
    <a:srgbClr val="5544FF"/>
    <a:srgbClr val="5265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903B3-F1FD-11B7-11A5-8623552E9F91}" v="692" dt="2022-11-28T20:29:40.319"/>
    <p1510:client id="{36B3C74B-D888-4F4A-E6B7-95E2BFF1AE69}" v="412" dt="2022-11-28T19:10:28.786"/>
    <p1510:client id="{4C7F737C-EAC2-A60D-031D-3AE4744DB54B}" v="27" dt="2022-12-03T02:50:11.645"/>
    <p1510:client id="{58B7F1CA-55E8-E2C1-CEAD-021E453ACDDD}" v="31" dt="2022-12-02T23:31:13.109"/>
    <p1510:client id="{7C99402F-B54A-9E2C-397C-FA8D5B5A566F}" v="374" dt="2022-11-28T03:32:55.737"/>
    <p1510:client id="{C18FA065-E54D-37F0-4121-5E353A648E55}" v="232" dt="2022-12-03T02:16:07.105"/>
    <p1510:client id="{F33EFF82-FBAB-82CA-DA26-BAADEC93AFBE}" v="114" dt="2022-12-03T12:21:10.390"/>
    <p1510:client id="{FA33C988-8623-9CC0-19FB-91D05082C89B}" v="9" dt="2022-12-02T22:58:29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86" y="102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69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2370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9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731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83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4" name="Google Shape;1555;g9026751953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15" name="Google Shape;1556;g9026751953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5" name="Google Shape;2317;g929290261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996" name="Google Shape;2318;g929290261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992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359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730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345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096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718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Google Shape;1688;g929290261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20" name="Google Shape;1689;g929290261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44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632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709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374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203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65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43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52344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52345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53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2354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2355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407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52408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52409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405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2406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81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2382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2383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40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240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40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40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99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2400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96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2397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398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92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52393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84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385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52386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2387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2388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49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2350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94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>
            <a:endParaRPr/>
          </a:p>
        </p:txBody>
      </p:sp>
      <p:sp>
        <p:nvSpPr>
          <p:cNvPr id="1052395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89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2390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2391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7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4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965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8966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56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2357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358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359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60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2361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46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2347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348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62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52363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64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365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52366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2367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2368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51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>
            <a:endParaRPr/>
          </a:p>
        </p:txBody>
      </p:sp>
      <p:sp>
        <p:nvSpPr>
          <p:cNvPr id="1052352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857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7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237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5237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ihcriei.com.br/zaahome/a-conexao-entre-lampadas-e-a-criatividad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t.fonts2u.com/dosis-semibold.font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odsbrasil.gov.br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54;p13"/>
          <p:cNvGrpSpPr/>
          <p:nvPr/>
        </p:nvGrpSpPr>
        <p:grpSpPr>
          <a:xfrm>
            <a:off x="3197881" y="869375"/>
            <a:ext cx="5484547" cy="3866517"/>
            <a:chOff x="2523825" y="1354400"/>
            <a:chExt cx="4476450" cy="3155825"/>
          </a:xfrm>
        </p:grpSpPr>
        <p:sp>
          <p:nvSpPr>
            <p:cNvPr id="1048580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1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2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3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4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5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6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7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8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9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0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1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2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3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4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5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6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7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8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9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0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1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2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3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4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5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6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7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8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9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0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1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2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3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4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5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6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7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8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9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0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1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2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3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4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5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6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7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8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9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0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1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2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3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4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5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6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7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8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9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0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1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2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3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4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5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6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7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8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9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0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1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2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3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4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5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6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7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8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9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0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1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2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3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4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5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6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7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8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9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0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1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2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3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4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5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6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7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8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9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0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1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2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3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4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5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6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7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8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690" name="Google Shape;165;p13"/>
          <p:cNvSpPr txBox="1"/>
          <p:nvPr/>
        </p:nvSpPr>
        <p:spPr>
          <a:xfrm>
            <a:off x="372127" y="2588865"/>
            <a:ext cx="298514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Grupo 04: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André Luiz Sales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Dalvan Cristian de Jesus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Isaque David Guidotti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Larissa Volsi dos Santos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Paulo Alves Gomes Junior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Thiago dos Santos Rodrigues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Wagner José Lima dos Santos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AC6ED29-35EE-940A-9ED7-E2D34C37CD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3" name="Picture 1048768" descr="Logo&#10;&#10;Description automatically generated">
            <a:extLst>
              <a:ext uri="{FF2B5EF4-FFF2-40B4-BE49-F238E27FC236}">
                <a16:creationId xmlns:a16="http://schemas.microsoft.com/office/drawing/2014/main" id="{7F0F6720-9456-1E69-F01E-4F94B297B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27" y="809673"/>
            <a:ext cx="3774746" cy="10017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Logotipo 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1048768" name="CaixaDeTexto 1048767">
            <a:extLst>
              <a:ext uri="{FF2B5EF4-FFF2-40B4-BE49-F238E27FC236}">
                <a16:creationId xmlns:a16="http://schemas.microsoft.com/office/drawing/2014/main" id="{B61361D2-000A-7738-076A-733482799BB8}"/>
              </a:ext>
            </a:extLst>
          </p:cNvPr>
          <p:cNvSpPr txBox="1"/>
          <p:nvPr/>
        </p:nvSpPr>
        <p:spPr>
          <a:xfrm>
            <a:off x="3398438" y="1332200"/>
            <a:ext cx="2347117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2: Logotipo software </a:t>
            </a:r>
            <a:r>
              <a:rPr lang="pt-BR" sz="1000" dirty="0" err="1">
                <a:latin typeface="Fira Sans"/>
              </a:rPr>
              <a:t>Dismath</a:t>
            </a:r>
            <a:r>
              <a:rPr lang="pt-BR" sz="1000" dirty="0">
                <a:latin typeface="Fira Sans"/>
              </a:rPr>
              <a:t>. </a:t>
            </a:r>
          </a:p>
        </p:txBody>
      </p:sp>
      <p:sp>
        <p:nvSpPr>
          <p:cNvPr id="1048769" name="CaixaDeTexto 1048768">
            <a:extLst>
              <a:ext uri="{FF2B5EF4-FFF2-40B4-BE49-F238E27FC236}">
                <a16:creationId xmlns:a16="http://schemas.microsoft.com/office/drawing/2014/main" id="{974E7027-41EA-EAD7-CA70-CABDA177EF2A}"/>
              </a:ext>
            </a:extLst>
          </p:cNvPr>
          <p:cNvSpPr txBox="1"/>
          <p:nvPr/>
        </p:nvSpPr>
        <p:spPr>
          <a:xfrm>
            <a:off x="3764725" y="3778036"/>
            <a:ext cx="161454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Imagem do autor.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2879BC-F684-7B5D-AABD-D3C148E3E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7" y="1631137"/>
            <a:ext cx="8222166" cy="214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83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7767810" y="1600202"/>
            <a:ext cx="1191687" cy="1939056"/>
            <a:chOff x="5708988" y="2432357"/>
            <a:chExt cx="1191687" cy="1939056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1048770" name="Google Shape;2822;p31">
            <a:extLst>
              <a:ext uri="{FF2B5EF4-FFF2-40B4-BE49-F238E27FC236}">
                <a16:creationId xmlns:a16="http://schemas.microsoft.com/office/drawing/2014/main" id="{698EBDE3-AB03-FAB4-12CF-DC494482FC38}"/>
              </a:ext>
            </a:extLst>
          </p:cNvPr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Logotipo 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69" name="CaixaDeTexto 1048768">
            <a:extLst>
              <a:ext uri="{FF2B5EF4-FFF2-40B4-BE49-F238E27FC236}">
                <a16:creationId xmlns:a16="http://schemas.microsoft.com/office/drawing/2014/main" id="{696C142F-A695-622E-CD15-627FABFBFFD0}"/>
              </a:ext>
            </a:extLst>
          </p:cNvPr>
          <p:cNvSpPr txBox="1"/>
          <p:nvPr/>
        </p:nvSpPr>
        <p:spPr>
          <a:xfrm>
            <a:off x="254284" y="1091628"/>
            <a:ext cx="2347117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3: Logotipo software </a:t>
            </a:r>
            <a:r>
              <a:rPr lang="pt-BR" sz="1000" dirty="0" err="1">
                <a:latin typeface="Fira Sans"/>
              </a:rPr>
              <a:t>Dismath</a:t>
            </a:r>
            <a:r>
              <a:rPr lang="pt-BR" sz="1000" dirty="0">
                <a:latin typeface="Fira Sans"/>
              </a:rPr>
              <a:t>. </a:t>
            </a:r>
          </a:p>
        </p:txBody>
      </p:sp>
      <p:sp>
        <p:nvSpPr>
          <p:cNvPr id="1048773" name="CaixaDeTexto 1048772">
            <a:extLst>
              <a:ext uri="{FF2B5EF4-FFF2-40B4-BE49-F238E27FC236}">
                <a16:creationId xmlns:a16="http://schemas.microsoft.com/office/drawing/2014/main" id="{33455F0F-C2AA-5109-9B3C-40C6D36E8279}"/>
              </a:ext>
            </a:extLst>
          </p:cNvPr>
          <p:cNvSpPr txBox="1"/>
          <p:nvPr/>
        </p:nvSpPr>
        <p:spPr>
          <a:xfrm>
            <a:off x="460861" y="3411598"/>
            <a:ext cx="161454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Imagem do autor.</a:t>
            </a:r>
          </a:p>
        </p:txBody>
      </p:sp>
      <p:sp>
        <p:nvSpPr>
          <p:cNvPr id="1048772" name="TextBox 1048771">
            <a:extLst>
              <a:ext uri="{FF2B5EF4-FFF2-40B4-BE49-F238E27FC236}">
                <a16:creationId xmlns:a16="http://schemas.microsoft.com/office/drawing/2014/main" id="{271589AB-5619-84E9-24F6-35C15D250977}"/>
              </a:ext>
            </a:extLst>
          </p:cNvPr>
          <p:cNvSpPr txBox="1"/>
          <p:nvPr/>
        </p:nvSpPr>
        <p:spPr>
          <a:xfrm>
            <a:off x="2568032" y="2234613"/>
            <a:ext cx="46577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Fira Sans"/>
              </a:rPr>
              <a:t>A </a:t>
            </a:r>
            <a:r>
              <a:rPr lang="en-US" dirty="0" err="1">
                <a:latin typeface="Fira Sans"/>
              </a:rPr>
              <a:t>lâmpada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simboliza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ideias</a:t>
            </a:r>
            <a:r>
              <a:rPr lang="en-US" dirty="0">
                <a:latin typeface="Fira Sans"/>
              </a:rPr>
              <a:t> e </a:t>
            </a:r>
            <a:r>
              <a:rPr lang="en-US" dirty="0" err="1">
                <a:latin typeface="Fira Sans"/>
              </a:rPr>
              <a:t>acriatividade</a:t>
            </a:r>
            <a:endParaRPr lang="en-US" dirty="0">
              <a:latin typeface="Fira Sans"/>
            </a:endParaRPr>
          </a:p>
        </p:txBody>
      </p:sp>
      <p:pic>
        <p:nvPicPr>
          <p:cNvPr id="1048771" name="Picture 1048773" descr="Icon&#10;&#10;Description automatically generated">
            <a:extLst>
              <a:ext uri="{FF2B5EF4-FFF2-40B4-BE49-F238E27FC236}">
                <a16:creationId xmlns:a16="http://schemas.microsoft.com/office/drawing/2014/main" id="{A9E2A98B-C206-EFE7-0D38-DB102D3F6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338946"/>
            <a:ext cx="1695450" cy="2076673"/>
          </a:xfrm>
          <a:prstGeom prst="rect">
            <a:avLst/>
          </a:prstGeom>
        </p:spPr>
      </p:pic>
      <p:sp>
        <p:nvSpPr>
          <p:cNvPr id="1048768" name="TextBox 1048767">
            <a:extLst>
              <a:ext uri="{FF2B5EF4-FFF2-40B4-BE49-F238E27FC236}">
                <a16:creationId xmlns:a16="http://schemas.microsoft.com/office/drawing/2014/main" id="{05342B20-CA3C-CA7C-2F1E-EA9D8A8E2E99}"/>
              </a:ext>
            </a:extLst>
          </p:cNvPr>
          <p:cNvSpPr txBox="1"/>
          <p:nvPr/>
        </p:nvSpPr>
        <p:spPr>
          <a:xfrm>
            <a:off x="2713413" y="3204514"/>
            <a:ext cx="4903788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Fira Sans"/>
              </a:rPr>
              <a:t>Fonte:</a:t>
            </a:r>
          </a:p>
          <a:p>
            <a:r>
              <a:rPr lang="en-US" sz="1100" dirty="0">
                <a:latin typeface="Fira Sans"/>
                <a:hlinkClick r:id="rId4"/>
              </a:rPr>
              <a:t>https://www.ihcriei.com.br/zaahome/a-conexao-entre-lampadas-e-a-criatividade</a:t>
            </a:r>
            <a:r>
              <a:rPr lang="en-US" sz="1100" dirty="0">
                <a:latin typeface="Fira San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08571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80" name="CaixaDeTexto 1052379"/>
          <p:cNvSpPr txBox="1"/>
          <p:nvPr/>
        </p:nvSpPr>
        <p:spPr>
          <a:xfrm>
            <a:off x="491218" y="763898"/>
            <a:ext cx="7899623" cy="523220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 err="1">
                <a:solidFill>
                  <a:srgbClr val="000000"/>
                </a:solidFill>
                <a:latin typeface="Fira Sans Medium"/>
              </a:rPr>
              <a:t>Estudos</a:t>
            </a:r>
            <a:r>
              <a:rPr lang="en-US" sz="2800" dirty="0">
                <a:solidFill>
                  <a:srgbClr val="000000"/>
                </a:solidFill>
                <a:latin typeface="Fira Sans Medium"/>
              </a:rPr>
              <a:t> de </a:t>
            </a:r>
            <a:r>
              <a:rPr lang="en-US" sz="2800" dirty="0">
                <a:latin typeface="Fira Sans Medium"/>
              </a:rPr>
              <a:t>Paletas de cores</a:t>
            </a:r>
            <a:endParaRPr lang="en-US" sz="2800" dirty="0">
              <a:solidFill>
                <a:srgbClr val="000000"/>
              </a:solidFill>
              <a:latin typeface="Fira Sans Medium" panose="020B060402020202020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132" y="1880963"/>
            <a:ext cx="3789622" cy="1473424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5097C0D-8209-F1CB-382C-0D9ADD099A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9" name="Google Shape;2822;p31">
            <a:extLst>
              <a:ext uri="{FF2B5EF4-FFF2-40B4-BE49-F238E27FC236}">
                <a16:creationId xmlns:a16="http://schemas.microsoft.com/office/drawing/2014/main" id="{9A728AED-5E4E-14D9-68B4-DB0326FFD33A}"/>
              </a:ext>
            </a:extLst>
          </p:cNvPr>
          <p:cNvSpPr txBox="1"/>
          <p:nvPr/>
        </p:nvSpPr>
        <p:spPr>
          <a:xfrm>
            <a:off x="575312" y="239256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Logotipo 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9982BEA8-5AF6-E5D8-B2C3-655398A11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33" y="1786532"/>
            <a:ext cx="1899841" cy="1932583"/>
          </a:xfrm>
          <a:prstGeom prst="rect">
            <a:avLst/>
          </a:prstGeom>
        </p:spPr>
      </p:pic>
      <p:sp>
        <p:nvSpPr>
          <p:cNvPr id="11" name="CaixaDeTexto 12">
            <a:extLst>
              <a:ext uri="{FF2B5EF4-FFF2-40B4-BE49-F238E27FC236}">
                <a16:creationId xmlns:a16="http://schemas.microsoft.com/office/drawing/2014/main" id="{D0FDB720-9A3E-C9BF-A6F1-E60377C3D80D}"/>
              </a:ext>
            </a:extLst>
          </p:cNvPr>
          <p:cNvSpPr txBox="1"/>
          <p:nvPr/>
        </p:nvSpPr>
        <p:spPr>
          <a:xfrm>
            <a:off x="4894722" y="1549306"/>
            <a:ext cx="357773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5: Logo Fundação Herminio Ometto.</a:t>
            </a:r>
            <a:endParaRPr lang="en-US" sz="1000" dirty="0">
              <a:latin typeface="Fira Sans"/>
            </a:endParaRPr>
          </a:p>
        </p:txBody>
      </p:sp>
      <p:sp>
        <p:nvSpPr>
          <p:cNvPr id="12" name="CaixaDeTexto 12">
            <a:extLst>
              <a:ext uri="{FF2B5EF4-FFF2-40B4-BE49-F238E27FC236}">
                <a16:creationId xmlns:a16="http://schemas.microsoft.com/office/drawing/2014/main" id="{1C51095C-EF7E-7C00-0C97-0F3B86226D40}"/>
              </a:ext>
            </a:extLst>
          </p:cNvPr>
          <p:cNvSpPr txBox="1"/>
          <p:nvPr/>
        </p:nvSpPr>
        <p:spPr>
          <a:xfrm>
            <a:off x="813296" y="3746090"/>
            <a:ext cx="215178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 panose="020B0503050000020004" pitchFamily="34" charset="0"/>
              </a:rPr>
              <a:t>Fonte: Universidade Paulista. Disponível em: https://www.unip.br. </a:t>
            </a:r>
          </a:p>
          <a:p>
            <a:r>
              <a:rPr lang="pt-BR" sz="1000" dirty="0">
                <a:latin typeface="Fira Sans" panose="020B0503050000020004" pitchFamily="34" charset="0"/>
              </a:rPr>
              <a:t>Acesso em 02/12/2022.</a:t>
            </a:r>
          </a:p>
        </p:txBody>
      </p:sp>
      <p:sp>
        <p:nvSpPr>
          <p:cNvPr id="14" name="CaixaDeTexto 12">
            <a:extLst>
              <a:ext uri="{FF2B5EF4-FFF2-40B4-BE49-F238E27FC236}">
                <a16:creationId xmlns:a16="http://schemas.microsoft.com/office/drawing/2014/main" id="{B7352074-DA68-17BB-73B4-3176CEAF5EF7}"/>
              </a:ext>
            </a:extLst>
          </p:cNvPr>
          <p:cNvSpPr txBox="1"/>
          <p:nvPr/>
        </p:nvSpPr>
        <p:spPr>
          <a:xfrm>
            <a:off x="3809702" y="3527809"/>
            <a:ext cx="485376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1000" dirty="0">
                <a:latin typeface="Fira Sans"/>
              </a:rPr>
              <a:t>Fonte: Fundação Hermínio Ometto. Disponível em: http://www.apf.org.br/fundacoes/images/fundacoes_associadas/Logo_FHO_Vertical_Ago-2018.jpg. Acesso em: 02/12/2022.</a:t>
            </a:r>
            <a:endParaRPr lang="en-US" sz="1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9F284A-36DD-7DEB-C77D-F08EAC089BC4}"/>
              </a:ext>
            </a:extLst>
          </p:cNvPr>
          <p:cNvSpPr txBox="1"/>
          <p:nvPr/>
        </p:nvSpPr>
        <p:spPr>
          <a:xfrm>
            <a:off x="723044" y="1525412"/>
            <a:ext cx="2347117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4: Logotipo software </a:t>
            </a:r>
            <a:r>
              <a:rPr lang="pt-BR" sz="1000" dirty="0" err="1">
                <a:latin typeface="Fira Sans"/>
              </a:rPr>
              <a:t>Dismath</a:t>
            </a:r>
            <a:r>
              <a:rPr lang="pt-BR" sz="1000" dirty="0">
                <a:latin typeface="Fira Sans"/>
              </a:rPr>
              <a:t>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Google Shape;1622;p19"/>
          <p:cNvSpPr txBox="1"/>
          <p:nvPr/>
        </p:nvSpPr>
        <p:spPr>
          <a:xfrm>
            <a:off x="710250" y="64624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097157" name="Imagem 209715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37037" y="1486591"/>
            <a:ext cx="1116851" cy="1453857"/>
          </a:xfrm>
          <a:prstGeom prst="rect">
            <a:avLst/>
          </a:prstGeom>
        </p:spPr>
      </p:pic>
      <p:pic>
        <p:nvPicPr>
          <p:cNvPr id="2097158" name="Imagem 209715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51221" y="1444746"/>
            <a:ext cx="1263681" cy="1553422"/>
          </a:xfrm>
          <a:prstGeom prst="rect">
            <a:avLst/>
          </a:prstGeom>
        </p:spPr>
      </p:pic>
      <p:pic>
        <p:nvPicPr>
          <p:cNvPr id="2097159" name="Imagem 209715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13850" y="1518341"/>
            <a:ext cx="1149026" cy="1479827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62A25F0-4515-A668-533A-704D3BF4D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CD659D8D-BC12-041E-00FF-50750D7A5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5181" y="3039517"/>
            <a:ext cx="4195762" cy="1540962"/>
          </a:xfrm>
          <a:prstGeom prst="rect">
            <a:avLst/>
          </a:prstGeom>
        </p:spPr>
      </p:pic>
      <p:sp>
        <p:nvSpPr>
          <p:cNvPr id="6" name="Google Shape;2822;p31">
            <a:extLst>
              <a:ext uri="{FF2B5EF4-FFF2-40B4-BE49-F238E27FC236}">
                <a16:creationId xmlns:a16="http://schemas.microsoft.com/office/drawing/2014/main" id="{2FF59BEA-273C-4463-9728-EEBB9BEAF2C7}"/>
              </a:ext>
            </a:extLst>
          </p:cNvPr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Logotipo: estudos 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564C5A9-4CE4-AA8A-CD35-25365CC916D2}"/>
              </a:ext>
            </a:extLst>
          </p:cNvPr>
          <p:cNvSpPr txBox="1"/>
          <p:nvPr/>
        </p:nvSpPr>
        <p:spPr>
          <a:xfrm>
            <a:off x="3208272" y="1198525"/>
            <a:ext cx="1944763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6: Estudos de logotipo.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5037DE2-982F-5991-D66B-B1B9C9FF5645}"/>
              </a:ext>
            </a:extLst>
          </p:cNvPr>
          <p:cNvSpPr txBox="1"/>
          <p:nvPr/>
        </p:nvSpPr>
        <p:spPr>
          <a:xfrm>
            <a:off x="3373382" y="4540106"/>
            <a:ext cx="161454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Imagem do autor.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0" name="Google Shape;2322;p27"/>
          <p:cNvSpPr/>
          <p:nvPr/>
        </p:nvSpPr>
        <p:spPr>
          <a:xfrm>
            <a:off x="3948036" y="2392635"/>
            <a:ext cx="1292714" cy="35620"/>
          </a:xfrm>
          <a:custGeom>
            <a:avLst/>
            <a:gdLst/>
            <a:ahLst/>
            <a:cxnLst/>
            <a:rect l="l" t="t" r="r" b="b"/>
            <a:pathLst>
              <a:path w="40284" h="1110" extrusionOk="0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054F77"/>
          </a:solidFill>
          <a:ln>
            <a:solidFill>
              <a:srgbClr val="054F7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2" name="Google Shape;2327;p27"/>
          <p:cNvSpPr/>
          <p:nvPr/>
        </p:nvSpPr>
        <p:spPr>
          <a:xfrm>
            <a:off x="5242191" y="1930811"/>
            <a:ext cx="3576894" cy="1048792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6"/>
                  <a:pt x="0" y="10863"/>
                </a:cubicBezTo>
                <a:cubicBezTo>
                  <a:pt x="0" y="16848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3" name="Google Shape;2329;p27"/>
          <p:cNvSpPr/>
          <p:nvPr/>
        </p:nvSpPr>
        <p:spPr>
          <a:xfrm>
            <a:off x="5239328" y="2976700"/>
            <a:ext cx="3575593" cy="942255"/>
          </a:xfrm>
          <a:custGeom>
            <a:avLst/>
            <a:gdLst/>
            <a:ahLst/>
            <a:cxnLst/>
            <a:rect l="l" t="t" r="r" b="b"/>
            <a:pathLst>
              <a:path w="107961" h="21695" extrusionOk="0">
                <a:moveTo>
                  <a:pt x="10863" y="1"/>
                </a:moveTo>
                <a:cubicBezTo>
                  <a:pt x="4877" y="1"/>
                  <a:pt x="0" y="4846"/>
                  <a:pt x="0" y="10832"/>
                </a:cubicBezTo>
                <a:cubicBezTo>
                  <a:pt x="0" y="16849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4" name="Google Shape;2330;p27"/>
          <p:cNvSpPr/>
          <p:nvPr/>
        </p:nvSpPr>
        <p:spPr>
          <a:xfrm>
            <a:off x="457189" y="1838117"/>
            <a:ext cx="3506121" cy="2422763"/>
          </a:xfrm>
          <a:custGeom>
            <a:avLst/>
            <a:gdLst/>
            <a:ahLst/>
            <a:cxnLst/>
            <a:rect l="l" t="t" r="r" b="b"/>
            <a:pathLst>
              <a:path w="109259" h="75499" extrusionOk="0">
                <a:moveTo>
                  <a:pt x="3167" y="0"/>
                </a:moveTo>
                <a:cubicBezTo>
                  <a:pt x="1426" y="0"/>
                  <a:pt x="0" y="1425"/>
                  <a:pt x="0" y="3167"/>
                </a:cubicBezTo>
                <a:lnTo>
                  <a:pt x="0" y="72332"/>
                </a:lnTo>
                <a:cubicBezTo>
                  <a:pt x="0" y="74074"/>
                  <a:pt x="1426" y="75499"/>
                  <a:pt x="3167" y="75499"/>
                </a:cubicBezTo>
                <a:lnTo>
                  <a:pt x="106092" y="75499"/>
                </a:lnTo>
                <a:cubicBezTo>
                  <a:pt x="107834" y="75499"/>
                  <a:pt x="109259" y="74074"/>
                  <a:pt x="109259" y="72332"/>
                </a:cubicBezTo>
                <a:lnTo>
                  <a:pt x="109259" y="3167"/>
                </a:lnTo>
                <a:cubicBezTo>
                  <a:pt x="109259" y="1425"/>
                  <a:pt x="107834" y="0"/>
                  <a:pt x="10609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5" name="Google Shape;2331;p27"/>
          <p:cNvSpPr/>
          <p:nvPr/>
        </p:nvSpPr>
        <p:spPr>
          <a:xfrm>
            <a:off x="457189" y="3804560"/>
            <a:ext cx="3506121" cy="456320"/>
          </a:xfrm>
          <a:custGeom>
            <a:avLst/>
            <a:gdLst/>
            <a:ahLst/>
            <a:cxnLst/>
            <a:rect l="l" t="t" r="r" b="b"/>
            <a:pathLst>
              <a:path w="109259" h="14220" extrusionOk="0">
                <a:moveTo>
                  <a:pt x="0" y="1"/>
                </a:moveTo>
                <a:lnTo>
                  <a:pt x="0" y="11053"/>
                </a:lnTo>
                <a:cubicBezTo>
                  <a:pt x="0" y="12795"/>
                  <a:pt x="1426" y="14220"/>
                  <a:pt x="3167" y="14220"/>
                </a:cubicBezTo>
                <a:lnTo>
                  <a:pt x="106092" y="14220"/>
                </a:lnTo>
                <a:cubicBezTo>
                  <a:pt x="107834" y="14220"/>
                  <a:pt x="109259" y="12795"/>
                  <a:pt x="109259" y="11053"/>
                </a:cubicBezTo>
                <a:lnTo>
                  <a:pt x="109259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6" name="Google Shape;2332;p27"/>
          <p:cNvSpPr/>
          <p:nvPr/>
        </p:nvSpPr>
        <p:spPr>
          <a:xfrm>
            <a:off x="559813" y="1929574"/>
            <a:ext cx="3300874" cy="1771368"/>
          </a:xfrm>
          <a:custGeom>
            <a:avLst/>
            <a:gdLst/>
            <a:ahLst/>
            <a:cxnLst/>
            <a:rect l="l" t="t" r="r" b="b"/>
            <a:pathLst>
              <a:path w="102863" h="55200" extrusionOk="0">
                <a:moveTo>
                  <a:pt x="1" y="1"/>
                </a:moveTo>
                <a:lnTo>
                  <a:pt x="1" y="55199"/>
                </a:lnTo>
                <a:lnTo>
                  <a:pt x="102862" y="55199"/>
                </a:lnTo>
                <a:lnTo>
                  <a:pt x="1028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7" name="Google Shape;2333;p27"/>
          <p:cNvSpPr/>
          <p:nvPr/>
        </p:nvSpPr>
        <p:spPr>
          <a:xfrm>
            <a:off x="1792550" y="4260848"/>
            <a:ext cx="835399" cy="176880"/>
          </a:xfrm>
          <a:custGeom>
            <a:avLst/>
            <a:gdLst/>
            <a:ahLst/>
            <a:cxnLst/>
            <a:rect l="l" t="t" r="r" b="b"/>
            <a:pathLst>
              <a:path w="26033" h="5512" extrusionOk="0">
                <a:moveTo>
                  <a:pt x="1" y="1"/>
                </a:moveTo>
                <a:lnTo>
                  <a:pt x="1" y="5511"/>
                </a:lnTo>
                <a:lnTo>
                  <a:pt x="26033" y="5511"/>
                </a:lnTo>
                <a:lnTo>
                  <a:pt x="26033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8" name="Google Shape;2334;p27"/>
          <p:cNvSpPr/>
          <p:nvPr/>
        </p:nvSpPr>
        <p:spPr>
          <a:xfrm>
            <a:off x="1380964" y="4437696"/>
            <a:ext cx="1658572" cy="140265"/>
          </a:xfrm>
          <a:custGeom>
            <a:avLst/>
            <a:gdLst/>
            <a:ahLst/>
            <a:cxnLst/>
            <a:rect l="l" t="t" r="r" b="b"/>
            <a:pathLst>
              <a:path w="51685" h="4371" extrusionOk="0">
                <a:moveTo>
                  <a:pt x="4371" y="0"/>
                </a:moveTo>
                <a:cubicBezTo>
                  <a:pt x="1964" y="0"/>
                  <a:pt x="1" y="1932"/>
                  <a:pt x="1" y="4371"/>
                </a:cubicBezTo>
                <a:lnTo>
                  <a:pt x="51685" y="4371"/>
                </a:lnTo>
                <a:cubicBezTo>
                  <a:pt x="51685" y="1932"/>
                  <a:pt x="49721" y="0"/>
                  <a:pt x="473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9" name="Google Shape;2335;p27"/>
          <p:cNvSpPr/>
          <p:nvPr/>
        </p:nvSpPr>
        <p:spPr>
          <a:xfrm>
            <a:off x="1792550" y="4260848"/>
            <a:ext cx="835399" cy="51890"/>
          </a:xfrm>
          <a:custGeom>
            <a:avLst/>
            <a:gdLst/>
            <a:ahLst/>
            <a:cxnLst/>
            <a:rect l="l" t="t" r="r" b="b"/>
            <a:pathLst>
              <a:path w="26033" h="1617" extrusionOk="0">
                <a:moveTo>
                  <a:pt x="1" y="1"/>
                </a:moveTo>
                <a:lnTo>
                  <a:pt x="1" y="1616"/>
                </a:lnTo>
                <a:lnTo>
                  <a:pt x="26033" y="1616"/>
                </a:lnTo>
                <a:lnTo>
                  <a:pt x="26033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92" name="Google Shape;2363;p27"/>
          <p:cNvSpPr txBox="1"/>
          <p:nvPr/>
        </p:nvSpPr>
        <p:spPr>
          <a:xfrm>
            <a:off x="2028825" y="895662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900" dirty="0">
                <a:latin typeface="Fira Sans Medium"/>
                <a:ea typeface="Fira Sans Medium"/>
                <a:cs typeface="Fira Sans Medium"/>
                <a:sym typeface="Fira Sans Medium"/>
              </a:rPr>
              <a:t>Paleta de cores </a:t>
            </a:r>
            <a:r>
              <a:rPr lang="en" sz="2900" dirty="0" err="1">
                <a:latin typeface="Fira Sans Medium"/>
                <a:ea typeface="Fira Sans Medium"/>
                <a:cs typeface="Fira Sans Medium"/>
                <a:sym typeface="Fira Sans Medium"/>
              </a:rPr>
              <a:t>Logotipo</a:t>
            </a:r>
            <a:endParaRPr sz="2900" dirty="0" err="1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993" name="Google Shape;2366;p27"/>
          <p:cNvSpPr txBox="1"/>
          <p:nvPr/>
        </p:nvSpPr>
        <p:spPr>
          <a:xfrm>
            <a:off x="5459506" y="2199481"/>
            <a:ext cx="3227244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500" dirty="0">
                <a:latin typeface="Fira Sans"/>
                <a:ea typeface="Fira Sans"/>
              </a:rPr>
              <a:t>O </a:t>
            </a:r>
            <a:r>
              <a:rPr lang="en" sz="1500" dirty="0" err="1">
                <a:latin typeface="Fira Sans"/>
                <a:ea typeface="Fira Sans"/>
              </a:rPr>
              <a:t>azul</a:t>
            </a:r>
            <a:r>
              <a:rPr lang="en" sz="1500" dirty="0">
                <a:latin typeface="Fira Sans"/>
                <a:ea typeface="Fira Sans"/>
              </a:rPr>
              <a:t> </a:t>
            </a:r>
            <a:r>
              <a:rPr lang="en" sz="1500" dirty="0" err="1">
                <a:latin typeface="Fira Sans"/>
                <a:ea typeface="Fira Sans"/>
              </a:rPr>
              <a:t>transmite</a:t>
            </a:r>
            <a:r>
              <a:rPr lang="en" sz="1500" dirty="0">
                <a:latin typeface="Fira Sans"/>
                <a:ea typeface="Fira Sans"/>
              </a:rPr>
              <a:t> a </a:t>
            </a:r>
            <a:r>
              <a:rPr lang="en" sz="1500" dirty="0" err="1">
                <a:latin typeface="Fira Sans"/>
                <a:ea typeface="Fira Sans"/>
              </a:rPr>
              <a:t>ideia</a:t>
            </a:r>
            <a:r>
              <a:rPr lang="en" sz="1500" dirty="0">
                <a:latin typeface="Fira Sans"/>
                <a:ea typeface="Fira Sans"/>
              </a:rPr>
              <a:t> de </a:t>
            </a:r>
            <a:r>
              <a:rPr lang="en" sz="1500" dirty="0" err="1">
                <a:latin typeface="Fira Sans"/>
                <a:ea typeface="Fira Sans"/>
              </a:rPr>
              <a:t>calma</a:t>
            </a:r>
            <a:r>
              <a:rPr lang="en" sz="1500" dirty="0">
                <a:latin typeface="Fira Sans"/>
                <a:ea typeface="Fira Sans"/>
              </a:rPr>
              <a:t>, </a:t>
            </a:r>
            <a:r>
              <a:rPr lang="en" sz="1500" dirty="0" err="1">
                <a:latin typeface="Fira Sans"/>
                <a:ea typeface="Fira Sans"/>
              </a:rPr>
              <a:t>serenidade</a:t>
            </a:r>
            <a:r>
              <a:rPr lang="en" sz="1500" dirty="0">
                <a:latin typeface="Fira Sans"/>
                <a:ea typeface="Fira Sans"/>
              </a:rPr>
              <a:t> e </a:t>
            </a:r>
            <a:r>
              <a:rPr lang="en" sz="1500" dirty="0" err="1">
                <a:latin typeface="Fira Sans"/>
                <a:ea typeface="Fira Sans"/>
              </a:rPr>
              <a:t>tranquilidade</a:t>
            </a:r>
            <a:r>
              <a:rPr lang="en" sz="1500" dirty="0">
                <a:latin typeface="Fira Sans"/>
                <a:ea typeface="Fira Sans"/>
              </a:rPr>
              <a:t>. Por </a:t>
            </a:r>
            <a:r>
              <a:rPr lang="en" sz="1500" dirty="0" err="1">
                <a:latin typeface="Fira Sans"/>
                <a:ea typeface="Fira Sans"/>
              </a:rPr>
              <a:t>esse</a:t>
            </a:r>
            <a:r>
              <a:rPr lang="en" sz="1500" dirty="0">
                <a:latin typeface="Fira Sans"/>
                <a:ea typeface="Fira Sans"/>
              </a:rPr>
              <a:t> </a:t>
            </a:r>
            <a:r>
              <a:rPr lang="en" sz="1500" dirty="0" err="1">
                <a:latin typeface="Fira Sans"/>
                <a:ea typeface="Fira Sans"/>
              </a:rPr>
              <a:t>motivo</a:t>
            </a:r>
            <a:r>
              <a:rPr lang="en" sz="1500" dirty="0">
                <a:latin typeface="Fira Sans"/>
                <a:ea typeface="Fira Sans"/>
              </a:rPr>
              <a:t>, é </a:t>
            </a:r>
            <a:r>
              <a:rPr lang="en" sz="1500" dirty="0" err="1">
                <a:latin typeface="Fira Sans"/>
                <a:ea typeface="Fira Sans"/>
              </a:rPr>
              <a:t>usado</a:t>
            </a:r>
            <a:r>
              <a:rPr lang="en" sz="1500" dirty="0">
                <a:latin typeface="Fira Sans"/>
                <a:ea typeface="Fira Sans"/>
              </a:rPr>
              <a:t> para </a:t>
            </a:r>
            <a:r>
              <a:rPr lang="en" sz="1500" dirty="0" err="1">
                <a:latin typeface="Fira Sans"/>
                <a:ea typeface="Fira Sans"/>
              </a:rPr>
              <a:t>representar</a:t>
            </a:r>
            <a:r>
              <a:rPr lang="en" sz="1500" dirty="0">
                <a:latin typeface="Fira Sans"/>
                <a:ea typeface="Fira Sans"/>
              </a:rPr>
              <a:t> </a:t>
            </a:r>
            <a:r>
              <a:rPr lang="en" sz="1500" dirty="0" err="1">
                <a:latin typeface="Fira Sans"/>
                <a:ea typeface="Fira Sans"/>
              </a:rPr>
              <a:t>profissionalismo</a:t>
            </a:r>
            <a:r>
              <a:rPr lang="en" sz="1500" dirty="0">
                <a:latin typeface="Fira Sans"/>
                <a:ea typeface="Fira Sans"/>
              </a:rPr>
              <a:t>.</a:t>
            </a:r>
            <a:endParaRPr lang="en" sz="1500">
              <a:latin typeface="Fira Sans"/>
              <a:ea typeface="Fira Sans"/>
              <a:cs typeface="Fira Sans"/>
            </a:endParaRPr>
          </a:p>
        </p:txBody>
      </p:sp>
      <p:sp>
        <p:nvSpPr>
          <p:cNvPr id="1048994" name="Google Shape;2368;p27"/>
          <p:cNvSpPr txBox="1"/>
          <p:nvPr/>
        </p:nvSpPr>
        <p:spPr>
          <a:xfrm>
            <a:off x="5418182" y="3177443"/>
            <a:ext cx="3227244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500" dirty="0">
                <a:latin typeface="Fira Sans"/>
              </a:rPr>
              <a:t>O </a:t>
            </a:r>
            <a:r>
              <a:rPr lang="en" sz="1500" dirty="0" err="1">
                <a:latin typeface="Fira Sans"/>
              </a:rPr>
              <a:t>amarelo</a:t>
            </a:r>
            <a:r>
              <a:rPr lang="en" sz="1500" dirty="0">
                <a:latin typeface="Fira Sans"/>
              </a:rPr>
              <a:t> </a:t>
            </a:r>
            <a:r>
              <a:rPr lang="en" sz="1500" dirty="0" err="1">
                <a:latin typeface="Fira Sans"/>
              </a:rPr>
              <a:t>tem</a:t>
            </a:r>
            <a:r>
              <a:rPr lang="en" sz="1500" dirty="0">
                <a:latin typeface="Fira Sans"/>
              </a:rPr>
              <a:t> a </a:t>
            </a:r>
            <a:r>
              <a:rPr lang="en" sz="1500" dirty="0" err="1">
                <a:latin typeface="Fira Sans"/>
              </a:rPr>
              <a:t>capacidade</a:t>
            </a:r>
            <a:r>
              <a:rPr lang="en" sz="1500" dirty="0">
                <a:latin typeface="Fira Sans"/>
              </a:rPr>
              <a:t> de </a:t>
            </a:r>
            <a:r>
              <a:rPr lang="en" sz="1500" dirty="0" err="1">
                <a:latin typeface="Fira Sans"/>
              </a:rPr>
              <a:t>estimular</a:t>
            </a:r>
            <a:r>
              <a:rPr lang="en" sz="1500" dirty="0">
                <a:latin typeface="Fira Sans"/>
              </a:rPr>
              <a:t> a </a:t>
            </a:r>
            <a:r>
              <a:rPr lang="en" sz="1500" dirty="0" err="1">
                <a:latin typeface="Fira Sans"/>
              </a:rPr>
              <a:t>concentração</a:t>
            </a:r>
            <a:r>
              <a:rPr lang="en" sz="1500" dirty="0">
                <a:latin typeface="Fira Sans"/>
              </a:rPr>
              <a:t> e o </a:t>
            </a:r>
            <a:r>
              <a:rPr lang="en" sz="1500" dirty="0" err="1">
                <a:latin typeface="Fira Sans"/>
              </a:rPr>
              <a:t>intelecto</a:t>
            </a:r>
            <a:r>
              <a:rPr lang="en" sz="1500" dirty="0">
                <a:latin typeface="Fira Sans"/>
              </a:rPr>
              <a:t> das </a:t>
            </a:r>
            <a:r>
              <a:rPr lang="en" sz="1500" dirty="0" err="1">
                <a:latin typeface="Fira Sans"/>
              </a:rPr>
              <a:t>pessoas</a:t>
            </a:r>
            <a:r>
              <a:rPr lang="en" sz="1500" dirty="0">
                <a:latin typeface="Fira Sans"/>
              </a:rPr>
              <a:t>.</a:t>
            </a:r>
            <a:endParaRPr lang="en-US" sz="1500" dirty="0">
              <a:latin typeface="Fira San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88E0C3E-1F6C-2CDA-06B3-E507D2FF28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Google Shape;2822;p31">
            <a:extLst>
              <a:ext uri="{FF2B5EF4-FFF2-40B4-BE49-F238E27FC236}">
                <a16:creationId xmlns:a16="http://schemas.microsoft.com/office/drawing/2014/main" id="{EB552078-4691-A8E3-D3F4-B97F5657516D}"/>
              </a:ext>
            </a:extLst>
          </p:cNvPr>
          <p:cNvSpPr txBox="1"/>
          <p:nvPr/>
        </p:nvSpPr>
        <p:spPr>
          <a:xfrm>
            <a:off x="591187" y="167818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Logotipo 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Google Shape;2322;p27">
            <a:extLst>
              <a:ext uri="{FF2B5EF4-FFF2-40B4-BE49-F238E27FC236}">
                <a16:creationId xmlns:a16="http://schemas.microsoft.com/office/drawing/2014/main" id="{70BFC590-562C-A143-F232-7EC22211F458}"/>
              </a:ext>
            </a:extLst>
          </p:cNvPr>
          <p:cNvSpPr/>
          <p:nvPr/>
        </p:nvSpPr>
        <p:spPr>
          <a:xfrm>
            <a:off x="3955973" y="3423617"/>
            <a:ext cx="1292714" cy="35620"/>
          </a:xfrm>
          <a:custGeom>
            <a:avLst/>
            <a:gdLst/>
            <a:ahLst/>
            <a:cxnLst/>
            <a:rect l="l" t="t" r="r" b="b"/>
            <a:pathLst>
              <a:path w="40284" h="1110" extrusionOk="0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F7CD23"/>
          </a:solidFill>
          <a:ln>
            <a:solidFill>
              <a:srgbClr val="F7CD2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282;p43">
            <a:extLst>
              <a:ext uri="{FF2B5EF4-FFF2-40B4-BE49-F238E27FC236}">
                <a16:creationId xmlns:a16="http://schemas.microsoft.com/office/drawing/2014/main" id="{F47BA86E-5BCD-974D-77BE-2532A327312D}"/>
              </a:ext>
            </a:extLst>
          </p:cNvPr>
          <p:cNvSpPr txBox="1"/>
          <p:nvPr/>
        </p:nvSpPr>
        <p:spPr>
          <a:xfrm>
            <a:off x="891112" y="2050924"/>
            <a:ext cx="2621989" cy="8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AZUL</a:t>
            </a:r>
          </a:p>
          <a:p>
            <a:pPr algn="ctr"/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RGB: 5,79,119</a:t>
            </a:r>
          </a:p>
          <a:p>
            <a:pPr algn="ctr"/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Hex: 054f77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8886F4-A061-04E0-72BC-956E509E800F}"/>
              </a:ext>
            </a:extLst>
          </p:cNvPr>
          <p:cNvSpPr/>
          <p:nvPr/>
        </p:nvSpPr>
        <p:spPr>
          <a:xfrm>
            <a:off x="559593" y="2865437"/>
            <a:ext cx="3294062" cy="833437"/>
          </a:xfrm>
          <a:prstGeom prst="rect">
            <a:avLst/>
          </a:prstGeom>
          <a:solidFill>
            <a:srgbClr val="F7CD23"/>
          </a:solidFill>
          <a:ln>
            <a:solidFill>
              <a:srgbClr val="F7CD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AA63E0-1C04-1F1F-8B30-A77BB65388C2}"/>
              </a:ext>
            </a:extLst>
          </p:cNvPr>
          <p:cNvSpPr/>
          <p:nvPr/>
        </p:nvSpPr>
        <p:spPr>
          <a:xfrm>
            <a:off x="559592" y="1928812"/>
            <a:ext cx="3294062" cy="936624"/>
          </a:xfrm>
          <a:prstGeom prst="rect">
            <a:avLst/>
          </a:prstGeom>
          <a:solidFill>
            <a:srgbClr val="054F77"/>
          </a:solidFill>
          <a:ln>
            <a:solidFill>
              <a:srgbClr val="054F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5282;p43">
            <a:extLst>
              <a:ext uri="{FF2B5EF4-FFF2-40B4-BE49-F238E27FC236}">
                <a16:creationId xmlns:a16="http://schemas.microsoft.com/office/drawing/2014/main" id="{32D6972A-2A3B-BA54-9963-75C9C13BB6FB}"/>
              </a:ext>
            </a:extLst>
          </p:cNvPr>
          <p:cNvSpPr txBox="1"/>
          <p:nvPr/>
        </p:nvSpPr>
        <p:spPr>
          <a:xfrm>
            <a:off x="954613" y="1979487"/>
            <a:ext cx="2494987" cy="763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AZUL</a:t>
            </a:r>
          </a:p>
          <a:p>
            <a:pPr algn="ctr"/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RGB: 5,79,119</a:t>
            </a:r>
          </a:p>
          <a:p>
            <a:pPr algn="ctr"/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Hex: 054f77</a:t>
            </a:r>
          </a:p>
        </p:txBody>
      </p:sp>
      <p:sp>
        <p:nvSpPr>
          <p:cNvPr id="21" name="Google Shape;5288;p43">
            <a:extLst>
              <a:ext uri="{FF2B5EF4-FFF2-40B4-BE49-F238E27FC236}">
                <a16:creationId xmlns:a16="http://schemas.microsoft.com/office/drawing/2014/main" id="{3C76B7F2-477D-D334-9756-3D74CB938B46}"/>
              </a:ext>
            </a:extLst>
          </p:cNvPr>
          <p:cNvSpPr txBox="1"/>
          <p:nvPr/>
        </p:nvSpPr>
        <p:spPr>
          <a:xfrm>
            <a:off x="1111950" y="2864326"/>
            <a:ext cx="2344174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err="1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</a:rPr>
              <a:t>Amarelo</a:t>
            </a:r>
            <a:endParaRPr lang="en" sz="1500" dirty="0">
              <a:solidFill>
                <a:schemeClr val="tx1"/>
              </a:solidFill>
              <a:latin typeface="Fira Sans Medium"/>
              <a:ea typeface="Fira Sans Medium"/>
              <a:cs typeface="Fira Sans Medium"/>
            </a:endParaRPr>
          </a:p>
          <a:p>
            <a:pPr algn="ctr"/>
            <a:r>
              <a:rPr lang="en" sz="1500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</a:rPr>
              <a:t>RGB :247,205,35</a:t>
            </a:r>
          </a:p>
          <a:p>
            <a:pPr algn="ctr"/>
            <a:r>
              <a:rPr lang="en" sz="1500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</a:rPr>
              <a:t>HEX: f7cd23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597A42D-35F5-B06C-C91B-D5526B9914B8}"/>
              </a:ext>
            </a:extLst>
          </p:cNvPr>
          <p:cNvSpPr txBox="1"/>
          <p:nvPr/>
        </p:nvSpPr>
        <p:spPr>
          <a:xfrm>
            <a:off x="5490984" y="3965872"/>
            <a:ext cx="220320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14300" indent="0">
              <a:buNone/>
            </a:pPr>
            <a:r>
              <a:rPr lang="pt-BR" dirty="0">
                <a:ea typeface="Calibri" panose="020F0502020204030204" pitchFamily="34" charset="0"/>
              </a:rPr>
              <a:t>(HELLER, 2019)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Tipografia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132173" y="1602222"/>
            <a:ext cx="5600727" cy="183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1500" b="1" dirty="0">
                <a:latin typeface="Fira Sans"/>
                <a:ea typeface="Fira Sans"/>
                <a:cs typeface="Fira Sans"/>
              </a:rPr>
              <a:t>Fonte: </a:t>
            </a:r>
            <a:r>
              <a:rPr lang="pt-BR" sz="1500" dirty="0">
                <a:latin typeface="Fira Sans"/>
                <a:ea typeface="Fira Sans"/>
                <a:cs typeface="Fira Sans"/>
              </a:rPr>
              <a:t>Dosis-SemiBold.ttf</a:t>
            </a:r>
            <a:endParaRPr lang="en-US" sz="1500" dirty="0">
              <a:latin typeface="Fira Sans"/>
            </a:endParaRPr>
          </a:p>
          <a:p>
            <a:r>
              <a:rPr lang="pt-BR" sz="1500" b="1" dirty="0">
                <a:latin typeface="Fira Sans"/>
              </a:rPr>
              <a:t>Classe da família:</a:t>
            </a:r>
            <a:r>
              <a:rPr lang="pt-BR" sz="1500" dirty="0">
                <a:latin typeface="Fira Sans"/>
              </a:rPr>
              <a:t> sem serifa</a:t>
            </a:r>
          </a:p>
          <a:p>
            <a:r>
              <a:rPr lang="pt-BR" sz="1500" b="1" dirty="0">
                <a:latin typeface="Fira Sans"/>
              </a:rPr>
              <a:t>Padrão da família: </a:t>
            </a:r>
            <a:r>
              <a:rPr lang="pt-BR" sz="1500" dirty="0">
                <a:latin typeface="Fira Sans"/>
              </a:rPr>
              <a:t>regular</a:t>
            </a:r>
          </a:p>
          <a:p>
            <a:r>
              <a:rPr lang="pt-BR" sz="1500" b="1" dirty="0">
                <a:latin typeface="Fira Sans"/>
              </a:rPr>
              <a:t>Designer:</a:t>
            </a:r>
            <a:endParaRPr lang="pt-BR" sz="1500" dirty="0">
              <a:latin typeface="Fira Sans"/>
            </a:endParaRPr>
          </a:p>
          <a:p>
            <a:r>
              <a:rPr lang="pt-BR" sz="1500" i="1" dirty="0">
                <a:latin typeface="Fira Sans"/>
              </a:rPr>
              <a:t>Edgar Tolentino, Pablo </a:t>
            </a:r>
            <a:r>
              <a:rPr lang="pt-BR" sz="1500" i="1" dirty="0" err="1">
                <a:latin typeface="Fira Sans"/>
              </a:rPr>
              <a:t>Impallari</a:t>
            </a:r>
            <a:r>
              <a:rPr lang="pt-BR" sz="1500" i="1" dirty="0">
                <a:latin typeface="Fira Sans"/>
              </a:rPr>
              <a:t>, </a:t>
            </a:r>
            <a:r>
              <a:rPr lang="pt-BR" sz="1500" i="1" dirty="0" err="1">
                <a:latin typeface="Fira Sans"/>
              </a:rPr>
              <a:t>Igino</a:t>
            </a:r>
            <a:r>
              <a:rPr lang="pt-BR" sz="1500" i="1" dirty="0">
                <a:latin typeface="Fira Sans"/>
              </a:rPr>
              <a:t> Mari</a:t>
            </a:r>
          </a:p>
          <a:p>
            <a:r>
              <a:rPr lang="pt-BR" dirty="0">
                <a:solidFill>
                  <a:schemeClr val="tx1"/>
                </a:solidFill>
                <a:latin typeface="Fira Sans"/>
              </a:rPr>
              <a:t>Fonte:FONTES2U.Disponivel em:</a:t>
            </a:r>
          </a:p>
          <a:p>
            <a:r>
              <a:rPr lang="pt-BR" dirty="0">
                <a:solidFill>
                  <a:schemeClr val="tx1"/>
                </a:solidFill>
                <a:latin typeface="Fira Sans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https://pt.fonts2u.com/dosis-semibold.fonte</a:t>
            </a:r>
            <a:r>
              <a:rPr lang="pt-BR" dirty="0">
                <a:solidFill>
                  <a:schemeClr val="tx1"/>
                </a:solidFill>
                <a:latin typeface="Fira Sans"/>
              </a:rPr>
              <a:t>.</a:t>
            </a:r>
            <a:r>
              <a:rPr lang="pt-BR" dirty="0">
                <a:solidFill>
                  <a:schemeClr val="tx1"/>
                </a:solidFill>
                <a:latin typeface="Fira Sans"/>
                <a:cs typeface="Times New Roman"/>
              </a:rPr>
              <a:t> </a:t>
            </a:r>
            <a:endParaRPr lang="pt-BR">
              <a:solidFill>
                <a:schemeClr val="tx1"/>
              </a:solidFill>
              <a:latin typeface="Fira Sans"/>
              <a:cs typeface="Times New Roman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1048768" name="Picture 1048768" descr="Logo&#10;&#10;Description automatically generated">
            <a:extLst>
              <a:ext uri="{FF2B5EF4-FFF2-40B4-BE49-F238E27FC236}">
                <a16:creationId xmlns:a16="http://schemas.microsoft.com/office/drawing/2014/main" id="{11810451-EDB2-F5BB-B623-934D4706E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470" y="714800"/>
            <a:ext cx="2975371" cy="808361"/>
          </a:xfrm>
          <a:prstGeom prst="rect">
            <a:avLst/>
          </a:prstGeom>
        </p:spPr>
      </p:pic>
      <p:sp>
        <p:nvSpPr>
          <p:cNvPr id="1048769" name="TextBox 1048768">
            <a:extLst>
              <a:ext uri="{FF2B5EF4-FFF2-40B4-BE49-F238E27FC236}">
                <a16:creationId xmlns:a16="http://schemas.microsoft.com/office/drawing/2014/main" id="{A4D9F5E3-6C5E-A5E9-2551-6AB5FE980CB5}"/>
              </a:ext>
            </a:extLst>
          </p:cNvPr>
          <p:cNvSpPr txBox="1"/>
          <p:nvPr/>
        </p:nvSpPr>
        <p:spPr>
          <a:xfrm>
            <a:off x="2069927" y="4116269"/>
            <a:ext cx="57134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Fira Sans"/>
              </a:rPr>
              <a:t>Fonte de </a:t>
            </a:r>
            <a:r>
              <a:rPr lang="en-US" sz="1500" dirty="0" err="1">
                <a:latin typeface="Fira Sans"/>
              </a:rPr>
              <a:t>fácil</a:t>
            </a:r>
            <a:r>
              <a:rPr lang="en-US" sz="1500" dirty="0">
                <a:latin typeface="Fira Sans"/>
              </a:rPr>
              <a:t> </a:t>
            </a:r>
            <a:r>
              <a:rPr lang="en-US" sz="1500" dirty="0" err="1">
                <a:latin typeface="Fira Sans"/>
              </a:rPr>
              <a:t>leitura</a:t>
            </a:r>
            <a:r>
              <a:rPr lang="en-US" sz="1500" dirty="0">
                <a:latin typeface="Fira Sans"/>
              </a:rPr>
              <a:t>: </a:t>
            </a:r>
            <a:r>
              <a:rPr lang="en-US" sz="1500" dirty="0" err="1">
                <a:latin typeface="Fira Sans"/>
              </a:rPr>
              <a:t>formas</a:t>
            </a:r>
            <a:r>
              <a:rPr lang="en-US" sz="1500" dirty="0">
                <a:latin typeface="Fira Sans"/>
              </a:rPr>
              <a:t> </a:t>
            </a:r>
            <a:r>
              <a:rPr lang="en-US" sz="1500" dirty="0" err="1">
                <a:latin typeface="Fira Sans"/>
              </a:rPr>
              <a:t>arredondadas</a:t>
            </a:r>
            <a:r>
              <a:rPr lang="en-US" sz="1500" dirty="0">
                <a:latin typeface="Fira Sans"/>
              </a:rPr>
              <a:t> e </a:t>
            </a:r>
            <a:r>
              <a:rPr lang="en-US" sz="1500" dirty="0" err="1">
                <a:latin typeface="Fira Sans"/>
              </a:rPr>
              <a:t>dinâmicas</a:t>
            </a:r>
            <a:r>
              <a:rPr lang="en-US" sz="1500" dirty="0">
                <a:latin typeface="Fira Sans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latin typeface="Fira Sans"/>
              </a:rPr>
              <a:t>Formato</a:t>
            </a:r>
            <a:r>
              <a:rPr lang="en-US" sz="1500" dirty="0">
                <a:latin typeface="Fira Sans"/>
              </a:rPr>
              <a:t> </a:t>
            </a:r>
            <a:r>
              <a:rPr lang="en-US" sz="1500" dirty="0" err="1">
                <a:latin typeface="Fira Sans"/>
              </a:rPr>
              <a:t>amigável</a:t>
            </a:r>
            <a:r>
              <a:rPr lang="en-US" sz="1500" dirty="0">
                <a:latin typeface="Fira Sans"/>
              </a:rPr>
              <a:t> para o </a:t>
            </a:r>
            <a:r>
              <a:rPr lang="en-US" sz="1500" dirty="0" err="1">
                <a:latin typeface="Fira Sans"/>
              </a:rPr>
              <a:t>público</a:t>
            </a:r>
            <a:r>
              <a:rPr lang="en-US" sz="1500" dirty="0">
                <a:latin typeface="Fira Sans"/>
              </a:rPr>
              <a:t> </a:t>
            </a:r>
            <a:r>
              <a:rPr lang="en-US" sz="1500" dirty="0" err="1">
                <a:latin typeface="Fira Sans"/>
              </a:rPr>
              <a:t>alvo</a:t>
            </a:r>
            <a:r>
              <a:rPr lang="en-US" sz="1500" dirty="0">
                <a:latin typeface="Fira Sans"/>
              </a:rPr>
              <a:t>.</a:t>
            </a:r>
          </a:p>
        </p:txBody>
      </p:sp>
      <p:sp>
        <p:nvSpPr>
          <p:cNvPr id="1048770" name="TextBox 1048769">
            <a:extLst>
              <a:ext uri="{FF2B5EF4-FFF2-40B4-BE49-F238E27FC236}">
                <a16:creationId xmlns:a16="http://schemas.microsoft.com/office/drawing/2014/main" id="{A5A3A159-AC50-6BBB-A807-18780C2104CB}"/>
              </a:ext>
            </a:extLst>
          </p:cNvPr>
          <p:cNvSpPr txBox="1"/>
          <p:nvPr/>
        </p:nvSpPr>
        <p:spPr>
          <a:xfrm>
            <a:off x="2135186" y="3694906"/>
            <a:ext cx="31654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Decisão</a:t>
            </a:r>
            <a:r>
              <a:rPr lang="en-US" dirty="0"/>
              <a:t> da </a:t>
            </a:r>
            <a:r>
              <a:rPr lang="en-US" dirty="0" err="1"/>
              <a:t>escolha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99488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5. Telas conceituais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048771" name="CaixaDeTexto 1048770">
            <a:extLst>
              <a:ext uri="{FF2B5EF4-FFF2-40B4-BE49-F238E27FC236}">
                <a16:creationId xmlns:a16="http://schemas.microsoft.com/office/drawing/2014/main" id="{9F15D66B-5AC8-6D79-F491-86D4BEA36F65}"/>
              </a:ext>
            </a:extLst>
          </p:cNvPr>
          <p:cNvSpPr txBox="1"/>
          <p:nvPr/>
        </p:nvSpPr>
        <p:spPr>
          <a:xfrm>
            <a:off x="4033699" y="631990"/>
            <a:ext cx="2565126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7: Telas conceituais do aplicativo. </a:t>
            </a:r>
          </a:p>
        </p:txBody>
      </p:sp>
      <p:sp>
        <p:nvSpPr>
          <p:cNvPr id="1048772" name="CaixaDeTexto 1048771">
            <a:extLst>
              <a:ext uri="{FF2B5EF4-FFF2-40B4-BE49-F238E27FC236}">
                <a16:creationId xmlns:a16="http://schemas.microsoft.com/office/drawing/2014/main" id="{E8226ADA-6010-8CCC-618A-0B83E37C226E}"/>
              </a:ext>
            </a:extLst>
          </p:cNvPr>
          <p:cNvSpPr txBox="1"/>
          <p:nvPr/>
        </p:nvSpPr>
        <p:spPr>
          <a:xfrm>
            <a:off x="4467117" y="4604682"/>
            <a:ext cx="161454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Imagem do autor.</a:t>
            </a:r>
          </a:p>
        </p:txBody>
      </p:sp>
      <p:grpSp>
        <p:nvGrpSpPr>
          <p:cNvPr id="1048773" name="Agrupar 1048772">
            <a:extLst>
              <a:ext uri="{FF2B5EF4-FFF2-40B4-BE49-F238E27FC236}">
                <a16:creationId xmlns:a16="http://schemas.microsoft.com/office/drawing/2014/main" id="{B62CFDA9-8A3C-342C-04C3-987702B41FE3}"/>
              </a:ext>
            </a:extLst>
          </p:cNvPr>
          <p:cNvGrpSpPr/>
          <p:nvPr/>
        </p:nvGrpSpPr>
        <p:grpSpPr>
          <a:xfrm>
            <a:off x="2023768" y="954171"/>
            <a:ext cx="6611114" cy="3672497"/>
            <a:chOff x="2010853" y="938222"/>
            <a:chExt cx="6611114" cy="3672497"/>
          </a:xfrm>
        </p:grpSpPr>
        <p:grpSp>
          <p:nvGrpSpPr>
            <p:cNvPr id="1048774" name="Agrupar 1048773">
              <a:extLst>
                <a:ext uri="{FF2B5EF4-FFF2-40B4-BE49-F238E27FC236}">
                  <a16:creationId xmlns:a16="http://schemas.microsoft.com/office/drawing/2014/main" id="{CD380415-3AD6-057E-6F39-251E1E27FE33}"/>
                </a:ext>
              </a:extLst>
            </p:cNvPr>
            <p:cNvGrpSpPr/>
            <p:nvPr/>
          </p:nvGrpSpPr>
          <p:grpSpPr>
            <a:xfrm>
              <a:off x="2010853" y="955959"/>
              <a:ext cx="6611114" cy="3654760"/>
              <a:chOff x="2010853" y="955959"/>
              <a:chExt cx="6611114" cy="3654760"/>
            </a:xfrm>
          </p:grpSpPr>
          <p:pic>
            <p:nvPicPr>
              <p:cNvPr id="1048777" name="Imagem 1048776">
                <a:extLst>
                  <a:ext uri="{FF2B5EF4-FFF2-40B4-BE49-F238E27FC236}">
                    <a16:creationId xmlns:a16="http://schemas.microsoft.com/office/drawing/2014/main" id="{6D911256-38D6-9F44-9830-664FAD6BC9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2010853" y="955959"/>
                <a:ext cx="2441532" cy="3654760"/>
              </a:xfrm>
              <a:prstGeom prst="rect">
                <a:avLst/>
              </a:prstGeom>
            </p:spPr>
          </p:pic>
          <p:pic>
            <p:nvPicPr>
              <p:cNvPr id="1048778" name="Imagem 1048777">
                <a:extLst>
                  <a:ext uri="{FF2B5EF4-FFF2-40B4-BE49-F238E27FC236}">
                    <a16:creationId xmlns:a16="http://schemas.microsoft.com/office/drawing/2014/main" id="{5F3E5D6F-930D-FCFC-4657-C8BA751832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9335" y="955959"/>
                <a:ext cx="2442632" cy="3654000"/>
              </a:xfrm>
              <a:prstGeom prst="rect">
                <a:avLst/>
              </a:prstGeom>
            </p:spPr>
          </p:pic>
        </p:grpSp>
        <p:pic>
          <p:nvPicPr>
            <p:cNvPr id="1048776" name="Imagem 1048775">
              <a:extLst>
                <a:ext uri="{FF2B5EF4-FFF2-40B4-BE49-F238E27FC236}">
                  <a16:creationId xmlns:a16="http://schemas.microsoft.com/office/drawing/2014/main" id="{1129F914-D2B7-84E2-A66A-D39499D7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5279" y="938222"/>
              <a:ext cx="1841965" cy="3556899"/>
            </a:xfrm>
            <a:prstGeom prst="rect">
              <a:avLst/>
            </a:prstGeom>
          </p:spPr>
        </p:pic>
      </p:grpSp>
      <p:pic>
        <p:nvPicPr>
          <p:cNvPr id="1048768" name="Imagem 10487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834" y="1641749"/>
            <a:ext cx="1484540" cy="49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48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5. HTML: croqui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1048768" name="Imagem 104876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73"/>
          <a:stretch/>
        </p:blipFill>
        <p:spPr>
          <a:xfrm>
            <a:off x="1888444" y="900785"/>
            <a:ext cx="3463547" cy="3646175"/>
          </a:xfrm>
          <a:prstGeom prst="rect">
            <a:avLst/>
          </a:prstGeom>
        </p:spPr>
      </p:pic>
      <p:pic>
        <p:nvPicPr>
          <p:cNvPr id="1048769" name="Imagem 10487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9"/>
          <a:stretch/>
        </p:blipFill>
        <p:spPr>
          <a:xfrm>
            <a:off x="5548618" y="900785"/>
            <a:ext cx="3472540" cy="365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06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5. HTML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1048768" name="Imagem 10487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735" y="1117484"/>
            <a:ext cx="6561183" cy="310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25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5.1 </a:t>
            </a: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HTML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048769" name="Imagem 10487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988" y="1087775"/>
            <a:ext cx="6675510" cy="314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Google Shape;1691;p21"/>
          <p:cNvSpPr/>
          <p:nvPr/>
        </p:nvSpPr>
        <p:spPr>
          <a:xfrm>
            <a:off x="453154" y="2574646"/>
            <a:ext cx="4432244" cy="76248"/>
          </a:xfrm>
          <a:custGeom>
            <a:avLst/>
            <a:gdLst/>
            <a:ahLst/>
            <a:cxnLst/>
            <a:rect l="l" t="t" r="r" b="b"/>
            <a:pathLst>
              <a:path w="138173" h="2377" extrusionOk="0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4" name="Google Shape;1692;p21"/>
          <p:cNvSpPr/>
          <p:nvPr/>
        </p:nvSpPr>
        <p:spPr>
          <a:xfrm>
            <a:off x="4800040" y="249948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5" name="Google Shape;1693;p21"/>
          <p:cNvSpPr/>
          <p:nvPr/>
        </p:nvSpPr>
        <p:spPr>
          <a:xfrm>
            <a:off x="463322" y="891380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129115" y="1"/>
                </a:moveTo>
                <a:lnTo>
                  <a:pt x="98745" y="39143"/>
                </a:lnTo>
                <a:lnTo>
                  <a:pt x="0" y="39143"/>
                </a:lnTo>
                <a:lnTo>
                  <a:pt x="0" y="41519"/>
                </a:lnTo>
                <a:lnTo>
                  <a:pt x="99916" y="41519"/>
                </a:lnTo>
                <a:lnTo>
                  <a:pt x="130287" y="2376"/>
                </a:lnTo>
                <a:lnTo>
                  <a:pt x="137856" y="2376"/>
                </a:lnTo>
                <a:lnTo>
                  <a:pt x="13785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6" name="Google Shape;1694;p21"/>
          <p:cNvSpPr/>
          <p:nvPr/>
        </p:nvSpPr>
        <p:spPr>
          <a:xfrm>
            <a:off x="4800040" y="816222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5"/>
                </a:lnTo>
                <a:lnTo>
                  <a:pt x="1" y="7031"/>
                </a:lnTo>
                <a:lnTo>
                  <a:pt x="8330" y="3515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7" name="Google Shape;1695;p21"/>
          <p:cNvSpPr/>
          <p:nvPr/>
        </p:nvSpPr>
        <p:spPr>
          <a:xfrm>
            <a:off x="458254" y="1709163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128608" y="0"/>
                </a:moveTo>
                <a:lnTo>
                  <a:pt x="112837" y="20648"/>
                </a:lnTo>
                <a:lnTo>
                  <a:pt x="0" y="20648"/>
                </a:lnTo>
                <a:lnTo>
                  <a:pt x="0" y="23023"/>
                </a:lnTo>
                <a:lnTo>
                  <a:pt x="114009" y="23023"/>
                </a:lnTo>
                <a:lnTo>
                  <a:pt x="129780" y="2375"/>
                </a:lnTo>
                <a:lnTo>
                  <a:pt x="195683" y="2375"/>
                </a:lnTo>
                <a:lnTo>
                  <a:pt x="195683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8" name="Google Shape;1696;p21"/>
          <p:cNvSpPr/>
          <p:nvPr/>
        </p:nvSpPr>
        <p:spPr>
          <a:xfrm>
            <a:off x="6649949" y="1633974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9" name="Google Shape;1697;p21"/>
          <p:cNvSpPr/>
          <p:nvPr/>
        </p:nvSpPr>
        <p:spPr>
          <a:xfrm>
            <a:off x="463322" y="2782926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0" y="0"/>
                </a:moveTo>
                <a:lnTo>
                  <a:pt x="0" y="2375"/>
                </a:lnTo>
                <a:lnTo>
                  <a:pt x="112837" y="2375"/>
                </a:lnTo>
                <a:lnTo>
                  <a:pt x="128609" y="23023"/>
                </a:lnTo>
                <a:lnTo>
                  <a:pt x="195684" y="23023"/>
                </a:lnTo>
                <a:lnTo>
                  <a:pt x="195684" y="20648"/>
                </a:lnTo>
                <a:lnTo>
                  <a:pt x="129780" y="20648"/>
                </a:lnTo>
                <a:lnTo>
                  <a:pt x="11404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0" name="Google Shape;1698;p21"/>
          <p:cNvSpPr/>
          <p:nvPr/>
        </p:nvSpPr>
        <p:spPr>
          <a:xfrm>
            <a:off x="6655018" y="3370072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1" name="Google Shape;1699;p21"/>
          <p:cNvSpPr/>
          <p:nvPr/>
        </p:nvSpPr>
        <p:spPr>
          <a:xfrm>
            <a:off x="463322" y="2971862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0" y="1"/>
                </a:moveTo>
                <a:lnTo>
                  <a:pt x="0" y="2376"/>
                </a:lnTo>
                <a:lnTo>
                  <a:pt x="98745" y="2376"/>
                </a:lnTo>
                <a:lnTo>
                  <a:pt x="128767" y="41075"/>
                </a:lnTo>
                <a:lnTo>
                  <a:pt x="129115" y="41518"/>
                </a:lnTo>
                <a:lnTo>
                  <a:pt x="137856" y="41518"/>
                </a:lnTo>
                <a:lnTo>
                  <a:pt x="137856" y="39143"/>
                </a:lnTo>
                <a:lnTo>
                  <a:pt x="130287" y="39143"/>
                </a:lnTo>
                <a:lnTo>
                  <a:pt x="100265" y="476"/>
                </a:lnTo>
                <a:lnTo>
                  <a:pt x="9991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2" name="Google Shape;1700;p21"/>
          <p:cNvSpPr/>
          <p:nvPr/>
        </p:nvSpPr>
        <p:spPr>
          <a:xfrm>
            <a:off x="4800040" y="415330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3" name="Google Shape;1701;p21"/>
          <p:cNvSpPr/>
          <p:nvPr/>
        </p:nvSpPr>
        <p:spPr>
          <a:xfrm>
            <a:off x="936722" y="1416585"/>
            <a:ext cx="2330430" cy="2330398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 Medium"/>
                <a:ea typeface="Fira Sans Medium"/>
                <a:cs typeface="Fira Sans Medium"/>
                <a:sym typeface="Fira Sans Medium"/>
              </a:rPr>
              <a:t>Roteiro de apresentação</a:t>
            </a:r>
            <a:endParaRPr sz="2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04" name="Google Shape;1702;p21"/>
          <p:cNvSpPr/>
          <p:nvPr/>
        </p:nvSpPr>
        <p:spPr>
          <a:xfrm>
            <a:off x="5156612" y="3765235"/>
            <a:ext cx="3274691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54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5" name="Google Shape;1703;p21"/>
          <p:cNvSpPr/>
          <p:nvPr/>
        </p:nvSpPr>
        <p:spPr>
          <a:xfrm>
            <a:off x="5156613" y="376523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48706" name="Google Shape;1704;p21"/>
          <p:cNvSpPr/>
          <p:nvPr/>
        </p:nvSpPr>
        <p:spPr>
          <a:xfrm>
            <a:off x="5156612" y="407055"/>
            <a:ext cx="3274693" cy="97604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7" name="Google Shape;1705;p21"/>
          <p:cNvSpPr/>
          <p:nvPr/>
        </p:nvSpPr>
        <p:spPr>
          <a:xfrm>
            <a:off x="5156613" y="41188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48708" name="Google Shape;1706;p21"/>
          <p:cNvSpPr/>
          <p:nvPr/>
        </p:nvSpPr>
        <p:spPr>
          <a:xfrm>
            <a:off x="5156613" y="2089089"/>
            <a:ext cx="3274692" cy="970184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9" name="Google Shape;1707;p21"/>
          <p:cNvSpPr/>
          <p:nvPr/>
        </p:nvSpPr>
        <p:spPr>
          <a:xfrm>
            <a:off x="5156613" y="2089089"/>
            <a:ext cx="430769" cy="970184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48710" name="Google Shape;1708;p21"/>
          <p:cNvSpPr/>
          <p:nvPr/>
        </p:nvSpPr>
        <p:spPr>
          <a:xfrm>
            <a:off x="7018680" y="1249974"/>
            <a:ext cx="1849910" cy="971210"/>
          </a:xfrm>
          <a:custGeom>
            <a:avLst/>
            <a:gdLst/>
            <a:ahLst/>
            <a:cxnLst/>
            <a:rect l="l" t="t" r="r" b="b"/>
            <a:pathLst>
              <a:path w="521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54"/>
                  <a:pt x="52128" y="25526"/>
                </a:cubicBezTo>
                <a:lnTo>
                  <a:pt x="52128" y="4751"/>
                </a:lnTo>
                <a:cubicBezTo>
                  <a:pt x="52128" y="2154"/>
                  <a:pt x="50006" y="1"/>
                  <a:pt x="47378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11" name="Google Shape;1709;p21"/>
          <p:cNvSpPr/>
          <p:nvPr/>
        </p:nvSpPr>
        <p:spPr>
          <a:xfrm>
            <a:off x="7018680" y="1249974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4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48712" name="Google Shape;1710;p21"/>
          <p:cNvSpPr/>
          <p:nvPr/>
        </p:nvSpPr>
        <p:spPr>
          <a:xfrm>
            <a:off x="7018680" y="2927178"/>
            <a:ext cx="1903444" cy="971178"/>
          </a:xfrm>
          <a:custGeom>
            <a:avLst/>
            <a:gdLst/>
            <a:ahLst/>
            <a:cxnLst/>
            <a:rect l="l" t="t" r="r" b="b"/>
            <a:pathLst>
              <a:path w="521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22"/>
                  <a:pt x="52128" y="25525"/>
                </a:cubicBezTo>
                <a:lnTo>
                  <a:pt x="52128" y="4750"/>
                </a:lnTo>
                <a:cubicBezTo>
                  <a:pt x="52128" y="2122"/>
                  <a:pt x="50006" y="0"/>
                  <a:pt x="47378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13" name="Google Shape;1711;p21"/>
          <p:cNvSpPr/>
          <p:nvPr/>
        </p:nvSpPr>
        <p:spPr>
          <a:xfrm>
            <a:off x="7018680" y="2927178"/>
            <a:ext cx="430769" cy="971178"/>
          </a:xfrm>
          <a:custGeom>
            <a:avLst/>
            <a:gdLst/>
            <a:ahLst/>
            <a:cxnLst/>
            <a:rect l="l" t="t" r="r" b="b"/>
            <a:pathLst>
              <a:path w="134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5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48714" name="Google Shape;1712;p21"/>
          <p:cNvSpPr txBox="1"/>
          <p:nvPr/>
        </p:nvSpPr>
        <p:spPr>
          <a:xfrm>
            <a:off x="5589880" y="722132"/>
            <a:ext cx="2617398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ra Sans Medium"/>
                <a:ea typeface="Fira Sans Medium"/>
                <a:cs typeface="Fira Sans Medium"/>
                <a:sym typeface="Fira Sans Medium"/>
              </a:rPr>
              <a:t>Introdução: discalculia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15" name="Google Shape;1714;p21"/>
          <p:cNvSpPr txBox="1"/>
          <p:nvPr/>
        </p:nvSpPr>
        <p:spPr>
          <a:xfrm>
            <a:off x="5587382" y="2403314"/>
            <a:ext cx="2619896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latin typeface="Fira Sans Medium"/>
                <a:ea typeface="Fira Sans Medium"/>
                <a:cs typeface="Fira Sans Medium"/>
                <a:sym typeface="Fira Sans Medium"/>
              </a:rPr>
              <a:t>Dismath</a:t>
            </a:r>
            <a:r>
              <a:rPr lang="pt-BR" sz="1800" dirty="0">
                <a:latin typeface="Fira Sans Medium"/>
                <a:ea typeface="Fira Sans Medium"/>
                <a:cs typeface="Fira Sans Medium"/>
                <a:sym typeface="Fira Sans Medium"/>
              </a:rPr>
              <a:t>: objetivos e funções 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16" name="Google Shape;1716;p21"/>
          <p:cNvSpPr txBox="1"/>
          <p:nvPr/>
        </p:nvSpPr>
        <p:spPr>
          <a:xfrm>
            <a:off x="5572496" y="4088477"/>
            <a:ext cx="2634781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latin typeface="Fira Sans Medium"/>
                <a:ea typeface="Fira Sans Medium"/>
                <a:cs typeface="Fira Sans Medium"/>
                <a:sym typeface="Fira Sans Medium"/>
              </a:rPr>
              <a:t>Requisitos funcionais e não funcionais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17" name="Google Shape;1718;p21"/>
          <p:cNvSpPr txBox="1"/>
          <p:nvPr/>
        </p:nvSpPr>
        <p:spPr>
          <a:xfrm>
            <a:off x="7448098" y="3241435"/>
            <a:ext cx="1420492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ra Sans Medium"/>
                <a:ea typeface="Fira Sans Medium"/>
                <a:cs typeface="Fira Sans Medium"/>
                <a:sym typeface="Fira Sans Medium"/>
              </a:rPr>
              <a:t>Telas conceituais e HTML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18" name="Google Shape;1720;p21"/>
          <p:cNvSpPr txBox="1"/>
          <p:nvPr/>
        </p:nvSpPr>
        <p:spPr>
          <a:xfrm>
            <a:off x="7445205" y="1709163"/>
            <a:ext cx="1423385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1800" dirty="0">
                <a:latin typeface="Fira Sans Medium"/>
                <a:ea typeface="Fira Sans Medium"/>
                <a:cs typeface="Fira Sans Medium"/>
                <a:sym typeface="Fira Sans Medium"/>
              </a:rPr>
              <a:t>Logotipo e tipografia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A2A99DE-DC01-8B31-6EE3-A42BA87A6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Conclusão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1027802" y="2215469"/>
            <a:ext cx="7088395" cy="86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1500" dirty="0" smtClean="0">
                <a:latin typeface="Fira Sans"/>
                <a:ea typeface="Fira Sans"/>
                <a:cs typeface="Fira Sans"/>
                <a:sym typeface="Fira Sans"/>
              </a:rPr>
              <a:t>Nosso projeto </a:t>
            </a:r>
            <a:r>
              <a:rPr lang="pt-BR" dirty="0" err="1" smtClean="0"/>
              <a:t>Dismath</a:t>
            </a:r>
            <a:r>
              <a:rPr lang="pt-BR" dirty="0" smtClean="0"/>
              <a:t> tem como objetivo </a:t>
            </a:r>
            <a:r>
              <a:rPr lang="pt-BR" dirty="0"/>
              <a:t>alcançar pessoas com discalculia e ajudar no seu dia-a-dia através de nossa </a:t>
            </a:r>
            <a:r>
              <a:rPr lang="pt-BR" dirty="0" smtClean="0"/>
              <a:t>ferramenta. Tornar mais acessível o controle financeiro e seu desenvolvimento educacional, independente de suas limitações.</a:t>
            </a: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7432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grpSp>
        <p:nvGrpSpPr>
          <p:cNvPr id="3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4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CaixaDeTexto 92"/>
          <p:cNvSpPr txBox="1"/>
          <p:nvPr/>
        </p:nvSpPr>
        <p:spPr>
          <a:xfrm>
            <a:off x="3050932" y="2159732"/>
            <a:ext cx="3640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smtClean="0"/>
              <a:t>Obrigado!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789035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Fira Sans Medium"/>
                <a:sym typeface="Fira Sans Medium"/>
              </a:rPr>
              <a:t>Referências bibliográficas</a:t>
            </a:r>
            <a:endParaRPr lang="pt-BR" dirty="0"/>
          </a:p>
        </p:txBody>
      </p:sp>
      <p:sp>
        <p:nvSpPr>
          <p:cNvPr id="1049005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11700" y="1282075"/>
            <a:ext cx="8520600" cy="3416400"/>
          </a:xfrm>
        </p:spPr>
        <p:txBody>
          <a:bodyPr/>
          <a:lstStyle/>
          <a:p>
            <a:pPr marL="114300" indent="0" algn="just"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BASTOS, J.A. O cérebro e a matemática. São Paulo: Edição do Autor; 2008.         </a:t>
            </a:r>
          </a:p>
          <a:p>
            <a:pPr marL="114300" indent="0" algn="just">
              <a:buNone/>
            </a:pPr>
            <a:endParaRPr lang="pt-BR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GARCIA, J.N. Manual de dificuldades de aprendizagem: Linguagem, leitura, escrita e matemática. Porto Alegre: Artmed; 1998.</a:t>
            </a:r>
          </a:p>
          <a:p>
            <a:pPr marL="114300" indent="0" algn="just">
              <a:buNone/>
            </a:pPr>
            <a:endParaRPr lang="pt-BR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  <a:cs typeface="Times New Roman"/>
              </a:rPr>
              <a:t>HELLER, Eva. A psicologia das cores: como as cores afetam a emoção e a razão. São Paulo: Olhares, 2022.</a:t>
            </a:r>
          </a:p>
          <a:p>
            <a:pPr marL="114300" indent="0" algn="just">
              <a:buNone/>
            </a:pPr>
            <a:endParaRPr lang="pt-BR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  <a:cs typeface="Times New Roman"/>
            </a:endParaRPr>
          </a:p>
          <a:p>
            <a:pPr marL="114300" indent="0" algn="just">
              <a:buNone/>
            </a:pP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KOSC, L. Developmental dyscalculia. J Learn </a:t>
            </a:r>
            <a:r>
              <a:rPr lang="en-US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Disabil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. 1974; p. 164-77. </a:t>
            </a:r>
          </a:p>
          <a:p>
            <a:pPr marL="114300" indent="0" algn="just">
              <a:lnSpc>
                <a:spcPct val="114999"/>
              </a:lnSpc>
              <a:buNone/>
            </a:pPr>
            <a:endParaRPr lang="en-US" sz="12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>
                <a:solidFill>
                  <a:schemeClr val="tx1"/>
                </a:solidFill>
                <a:ea typeface="Calibri" panose="020F0502020204030204" pitchFamily="34" charset="0"/>
              </a:rPr>
              <a:t>PERETTI, </a:t>
            </a:r>
            <a:r>
              <a:rPr lang="pt-BR" sz="1200" dirty="0" err="1">
                <a:solidFill>
                  <a:schemeClr val="tx1"/>
                </a:solidFill>
                <a:ea typeface="Calibri" panose="020F0502020204030204" pitchFamily="34" charset="0"/>
              </a:rPr>
              <a:t>Lisiani</a:t>
            </a:r>
            <a:r>
              <a:rPr lang="pt-BR" sz="1200" dirty="0">
                <a:solidFill>
                  <a:schemeClr val="tx1"/>
                </a:solidFill>
                <a:ea typeface="Calibri" panose="020F0502020204030204" pitchFamily="34" charset="0"/>
              </a:rPr>
              <a:t>. Discalculia – transtorno de aprendizagem. Universidade Regional Integrada do Alto Uruguai e das Missões – Uri. Erechim/RS, 2019. </a:t>
            </a:r>
            <a:endParaRPr lang="en-US" sz="1200" dirty="0">
              <a:solidFill>
                <a:schemeClr val="tx1"/>
              </a:solidFill>
              <a:ea typeface="Calibri" panose="020F05020202040302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>
              <a:ea typeface="Calibri" panose="020F05020202040302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en-US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</a:endParaRPr>
          </a:p>
          <a:p>
            <a:pPr marL="114300" indent="0" algn="just">
              <a:buNone/>
            </a:pPr>
            <a:endParaRPr lang="pt-BR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>
              <a:solidFill>
                <a:schemeClr val="tx1"/>
              </a:solidFill>
              <a:latin typeface="Fira Sans Medium" panose="020B06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7340CD8-B5EF-C2BC-0662-5CC558C023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Fira Sans Medium"/>
                <a:sym typeface="Fira Sans Medium"/>
              </a:rPr>
              <a:t>Referências sitiográficas</a:t>
            </a:r>
            <a:endParaRPr lang="pt-BR" dirty="0"/>
          </a:p>
        </p:txBody>
      </p:sp>
      <p:sp>
        <p:nvSpPr>
          <p:cNvPr id="1049005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just">
              <a:buNone/>
            </a:pPr>
            <a:r>
              <a:rPr lang="pt-BR" sz="1400" dirty="0">
                <a:solidFill>
                  <a:schemeClr val="tx1"/>
                </a:solidFill>
                <a:ea typeface="Calibri" panose="020F0502020204030204" pitchFamily="34" charset="0"/>
              </a:rPr>
              <a:t>FONTES2U.Disponivel em:</a:t>
            </a:r>
            <a:endParaRPr lang="en-US" sz="1400" dirty="0">
              <a:solidFill>
                <a:schemeClr val="tx1"/>
              </a:solidFill>
              <a:ea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sz="1400" dirty="0">
                <a:solidFill>
                  <a:schemeClr val="tx1"/>
                </a:solidFill>
                <a:ea typeface="Calibri" panose="020F0502020204030204" pitchFamily="34" charset="0"/>
              </a:rPr>
              <a:t> &lt;https://pt.fonts2u.com/</a:t>
            </a:r>
            <a:r>
              <a:rPr lang="pt-BR" sz="1400" dirty="0" err="1">
                <a:solidFill>
                  <a:schemeClr val="tx1"/>
                </a:solidFill>
                <a:ea typeface="Calibri" panose="020F0502020204030204" pitchFamily="34" charset="0"/>
              </a:rPr>
              <a:t>dosis-semibold.fonte</a:t>
            </a:r>
            <a:r>
              <a:rPr lang="pt-BR" sz="1400" dirty="0">
                <a:solidFill>
                  <a:schemeClr val="tx1"/>
                </a:solidFill>
                <a:ea typeface="Calibri" panose="020F0502020204030204" pitchFamily="34" charset="0"/>
              </a:rPr>
              <a:t>&gt;. </a:t>
            </a:r>
            <a:r>
              <a:rPr lang="pt-BR" sz="1400" dirty="0">
                <a:solidFill>
                  <a:schemeClr val="tx1"/>
                </a:solidFill>
                <a:latin typeface="Fira Sans"/>
                <a:ea typeface="Calibri" panose="020F0502020204030204" pitchFamily="34" charset="0"/>
                <a:cs typeface="Times New Roman"/>
              </a:rPr>
              <a:t>Acesso em:17/11/2022.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pt-BR" sz="14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  <a:cs typeface="Times New Roman"/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pt-BR" sz="1400" dirty="0">
              <a:ea typeface="Calibri" panose="020F05020202040302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400" dirty="0" err="1">
                <a:solidFill>
                  <a:schemeClr val="tx1"/>
                </a:solidFill>
              </a:rPr>
              <a:t>IHCRIEI.Dispovivel</a:t>
            </a:r>
            <a:r>
              <a:rPr lang="pt-BR" sz="1400" dirty="0">
                <a:solidFill>
                  <a:schemeClr val="tx1"/>
                </a:solidFill>
              </a:rPr>
              <a:t> em:</a:t>
            </a:r>
          </a:p>
          <a:p>
            <a:pPr marL="114300" indent="0" algn="just">
              <a:lnSpc>
                <a:spcPct val="114999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&lt;https://www.ihcriei.com.br/zaahome/a-conexao-entre-lampadas-e-a-criatividade/&gt;. </a:t>
            </a:r>
            <a:r>
              <a:rPr lang="en-US" sz="1400" dirty="0" err="1">
                <a:solidFill>
                  <a:schemeClr val="tx1"/>
                </a:solidFill>
              </a:rPr>
              <a:t>Acesso</a:t>
            </a:r>
            <a:r>
              <a:rPr lang="en-US" sz="1400" dirty="0">
                <a:solidFill>
                  <a:schemeClr val="tx1"/>
                </a:solidFill>
              </a:rPr>
              <a:t> 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01-12-2022</a:t>
            </a:r>
            <a:endParaRPr lang="pt-BR" dirty="0">
              <a:solidFill>
                <a:schemeClr val="tx1"/>
              </a:solidFill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en-US" sz="1400" dirty="0">
              <a:solidFill>
                <a:schemeClr val="tx1"/>
              </a:solidFill>
              <a:ea typeface="Calibri" panose="020F0502020204030204" pitchFamily="34" charset="0"/>
            </a:endParaRPr>
          </a:p>
          <a:p>
            <a:pPr algn="just">
              <a:lnSpc>
                <a:spcPct val="114999"/>
              </a:lnSpc>
              <a:buNone/>
            </a:pPr>
            <a:r>
              <a:rPr lang="pt-BR" sz="1400" dirty="0">
                <a:solidFill>
                  <a:schemeClr val="tx1"/>
                </a:solidFill>
                <a:ea typeface="Calibri" panose="020F0502020204030204" pitchFamily="34" charset="0"/>
              </a:rPr>
              <a:t>MONOTYPE GMBH. </a:t>
            </a:r>
            <a:r>
              <a:rPr lang="pt-BR" sz="1400" b="1" dirty="0" err="1">
                <a:solidFill>
                  <a:schemeClr val="tx1"/>
                </a:solidFill>
                <a:ea typeface="Calibri" panose="020F0502020204030204" pitchFamily="34" charset="0"/>
              </a:rPr>
              <a:t>LinoType</a:t>
            </a:r>
            <a:r>
              <a:rPr lang="pt-BR" sz="1400" b="1" dirty="0">
                <a:solidFill>
                  <a:schemeClr val="tx1"/>
                </a:solidFill>
                <a:ea typeface="Calibri" panose="020F0502020204030204" pitchFamily="34" charset="0"/>
              </a:rPr>
              <a:t>: </a:t>
            </a:r>
            <a:r>
              <a:rPr lang="pt-BR" sz="1400" b="1" dirty="0" err="1">
                <a:solidFill>
                  <a:schemeClr val="tx1"/>
                </a:solidFill>
                <a:ea typeface="Calibri" panose="020F0502020204030204" pitchFamily="34" charset="0"/>
              </a:rPr>
              <a:t>the</a:t>
            </a:r>
            <a:r>
              <a:rPr lang="pt-BR" sz="1400" b="1" dirty="0">
                <a:solidFill>
                  <a:schemeClr val="tx1"/>
                </a:solidFill>
                <a:ea typeface="Calibri" panose="020F0502020204030204" pitchFamily="34" charset="0"/>
              </a:rPr>
              <a:t> </a:t>
            </a:r>
            <a:r>
              <a:rPr lang="pt-BR" sz="1400" b="1" dirty="0" err="1">
                <a:solidFill>
                  <a:schemeClr val="tx1"/>
                </a:solidFill>
                <a:ea typeface="Calibri" panose="020F0502020204030204" pitchFamily="34" charset="0"/>
              </a:rPr>
              <a:t>source</a:t>
            </a:r>
            <a:r>
              <a:rPr lang="pt-BR" sz="1400" b="1" dirty="0">
                <a:solidFill>
                  <a:schemeClr val="tx1"/>
                </a:solidFill>
                <a:ea typeface="Calibri" panose="020F0502020204030204" pitchFamily="34" charset="0"/>
              </a:rPr>
              <a:t> </a:t>
            </a:r>
            <a:r>
              <a:rPr lang="pt-BR" sz="1400" b="1" dirty="0" err="1">
                <a:solidFill>
                  <a:schemeClr val="tx1"/>
                </a:solidFill>
                <a:ea typeface="Calibri" panose="020F0502020204030204" pitchFamily="34" charset="0"/>
              </a:rPr>
              <a:t>of</a:t>
            </a:r>
            <a:r>
              <a:rPr lang="pt-BR" sz="1400" b="1" dirty="0">
                <a:solidFill>
                  <a:schemeClr val="tx1"/>
                </a:solidFill>
                <a:ea typeface="Calibri" panose="020F0502020204030204" pitchFamily="34" charset="0"/>
              </a:rPr>
              <a:t> </a:t>
            </a:r>
            <a:r>
              <a:rPr lang="pt-BR" sz="1400" b="1" dirty="0" err="1">
                <a:solidFill>
                  <a:schemeClr val="tx1"/>
                </a:solidFill>
                <a:ea typeface="Calibri" panose="020F0502020204030204" pitchFamily="34" charset="0"/>
              </a:rPr>
              <a:t>the</a:t>
            </a:r>
            <a:r>
              <a:rPr lang="pt-BR" sz="1400" b="1" dirty="0">
                <a:solidFill>
                  <a:schemeClr val="tx1"/>
                </a:solidFill>
                <a:ea typeface="Calibri" panose="020F0502020204030204" pitchFamily="34" charset="0"/>
              </a:rPr>
              <a:t> </a:t>
            </a:r>
            <a:r>
              <a:rPr lang="pt-BR" sz="1400" b="1" dirty="0" err="1">
                <a:solidFill>
                  <a:schemeClr val="tx1"/>
                </a:solidFill>
                <a:ea typeface="Calibri" panose="020F0502020204030204" pitchFamily="34" charset="0"/>
              </a:rPr>
              <a:t>originals</a:t>
            </a:r>
            <a:r>
              <a:rPr lang="pt-BR" sz="1400" b="1" dirty="0">
                <a:solidFill>
                  <a:schemeClr val="tx1"/>
                </a:solidFill>
                <a:ea typeface="Calibri" panose="020F0502020204030204" pitchFamily="34" charset="0"/>
              </a:rPr>
              <a:t>, 2022</a:t>
            </a:r>
            <a:r>
              <a:rPr lang="pt-BR" sz="1400" dirty="0">
                <a:solidFill>
                  <a:schemeClr val="tx1"/>
                </a:solidFill>
                <a:ea typeface="Calibri" panose="020F0502020204030204" pitchFamily="34" charset="0"/>
              </a:rPr>
              <a:t>. Disponível em: &lt;https://www.linotype.com/6580152/arsenica-family.html&gt;. Acesso em: 17/11/2022.</a:t>
            </a:r>
            <a:endParaRPr lang="en-US" sz="1400" dirty="0">
              <a:solidFill>
                <a:schemeClr val="tx1"/>
              </a:solidFill>
              <a:ea typeface="Calibri" panose="020F05020202040302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pt-BR" sz="14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  <a:cs typeface="Times New Roman"/>
            </a:endParaRPr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400" dirty="0">
                <a:solidFill>
                  <a:schemeClr val="tx1"/>
                </a:solidFill>
                <a:latin typeface="Fira Sans"/>
                <a:ea typeface="Calibri" panose="020F0502020204030204" pitchFamily="34" charset="0"/>
                <a:cs typeface="Times New Roman"/>
              </a:rPr>
              <a:t>SLIDESGO. Disponível em:</a:t>
            </a:r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400" dirty="0">
                <a:solidFill>
                  <a:schemeClr val="tx1"/>
                </a:solidFill>
                <a:latin typeface="Fira Sans"/>
                <a:ea typeface="Calibri" panose="020F0502020204030204" pitchFamily="34" charset="0"/>
                <a:cs typeface="Times New Roman"/>
              </a:rPr>
              <a:t>&lt;https://slidesgo.com/</a:t>
            </a:r>
            <a:r>
              <a:rPr lang="pt-BR" sz="1400" dirty="0" err="1">
                <a:solidFill>
                  <a:schemeClr val="tx1"/>
                </a:solidFill>
                <a:latin typeface="Fira Sans"/>
                <a:ea typeface="Calibri" panose="020F0502020204030204" pitchFamily="34" charset="0"/>
                <a:cs typeface="Times New Roman"/>
              </a:rPr>
              <a:t>pt</a:t>
            </a:r>
            <a:r>
              <a:rPr lang="pt-BR" sz="1400" dirty="0">
                <a:solidFill>
                  <a:schemeClr val="tx1"/>
                </a:solidFill>
                <a:latin typeface="Fira Sans"/>
                <a:ea typeface="Calibri" panose="020F0502020204030204" pitchFamily="34" charset="0"/>
                <a:cs typeface="Times New Roman"/>
              </a:rPr>
              <a:t>/&gt;. Acesso em: 14/11/2022.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7340CD8-B5EF-C2BC-0662-5CC558C023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23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70542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1. Introdução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15" name="Espaço Reservado para Número de Slide 1048714">
            <a:extLst>
              <a:ext uri="{FF2B5EF4-FFF2-40B4-BE49-F238E27FC236}">
                <a16:creationId xmlns:a16="http://schemas.microsoft.com/office/drawing/2014/main" id="{9455D9DB-36F5-51C0-D293-1553A22CA5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8095D0A-26D6-14F4-8868-4B8465D3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3363"/>
            <a:ext cx="9144000" cy="207677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CA81C4C-E79F-98FC-4E13-268B611F53A1}"/>
              </a:ext>
            </a:extLst>
          </p:cNvPr>
          <p:cNvSpPr txBox="1"/>
          <p:nvPr/>
        </p:nvSpPr>
        <p:spPr>
          <a:xfrm>
            <a:off x="1529078" y="3575577"/>
            <a:ext cx="5883342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Indicadores Brasileiros para os Objetivos de Desenvolvimento Sustentável. Disponível em: </a:t>
            </a:r>
          </a:p>
          <a:p>
            <a:r>
              <a:rPr lang="pt-BR" sz="1000" dirty="0">
                <a:latin typeface="Fira Sans"/>
                <a:hlinkClick r:id="rId4"/>
              </a:rPr>
              <a:t>https://odsbrasil.gov.br</a:t>
            </a:r>
            <a:r>
              <a:rPr lang="pt-BR" sz="1000" dirty="0">
                <a:latin typeface="Fira Sans"/>
              </a:rPr>
              <a:t>. Acesso em 02/12/2022.</a:t>
            </a:r>
          </a:p>
          <a:p>
            <a:endParaRPr lang="pt-BR" sz="1500" dirty="0">
              <a:latin typeface="Fira Sans"/>
            </a:endParaRPr>
          </a:p>
          <a:p>
            <a:endParaRPr lang="pt-BR" sz="1500" dirty="0">
              <a:latin typeface="Fira San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2F4B3F9-005A-1C02-5499-14A0E4D41661}"/>
              </a:ext>
            </a:extLst>
          </p:cNvPr>
          <p:cNvSpPr txBox="1"/>
          <p:nvPr/>
        </p:nvSpPr>
        <p:spPr>
          <a:xfrm>
            <a:off x="2801323" y="1271753"/>
            <a:ext cx="3243196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1: Objetivos de desenvolvimento sustentável.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2657DA-A9CF-2821-25F7-6DC4B7B0AE23}"/>
              </a:ext>
            </a:extLst>
          </p:cNvPr>
          <p:cNvSpPr txBox="1"/>
          <p:nvPr/>
        </p:nvSpPr>
        <p:spPr>
          <a:xfrm>
            <a:off x="226881" y="4181859"/>
            <a:ext cx="87942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Fira Sans" panose="020B0503050000020004" pitchFamily="34" charset="0"/>
              </a:rPr>
              <a:t>“Objetivo 4 - Educação de Qualidade. </a:t>
            </a:r>
          </a:p>
          <a:p>
            <a:r>
              <a:rPr lang="pt-BR" dirty="0">
                <a:latin typeface="Fira Sans" panose="020B0503050000020004" pitchFamily="34" charset="0"/>
              </a:rPr>
              <a:t>Assegurar a educação inclusiva e equitativa e de qualidade, e promover oportunidades de aprendizagem ao longo da vida para todos”.</a:t>
            </a:r>
          </a:p>
        </p:txBody>
      </p:sp>
    </p:spTree>
    <p:extLst>
      <p:ext uri="{BB962C8B-B14F-4D97-AF65-F5344CB8AC3E}">
        <p14:creationId xmlns:p14="http://schemas.microsoft.com/office/powerpoint/2010/main" val="2926775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1. Introdução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1618029" y="773706"/>
            <a:ext cx="2787153" cy="432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r>
              <a:rPr lang="pt-BR" sz="1500" dirty="0">
                <a:latin typeface="Fira Sans Medium"/>
                <a:ea typeface="Fira Sans Medium"/>
                <a:cs typeface="Fira Sans Medium"/>
                <a:sym typeface="Fira Sans Medium"/>
              </a:rPr>
              <a:t>Discalculia</a:t>
            </a:r>
          </a:p>
          <a:p>
            <a:endParaRPr lang="pt-BR" sz="15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Transtorno de aprendizagem em matemática causado por má formação neurológica.</a:t>
            </a:r>
          </a:p>
          <a:p>
            <a:r>
              <a:rPr lang="pt-BR" sz="1000" dirty="0">
                <a:latin typeface="Fira Sans"/>
                <a:ea typeface="Fira Sans"/>
                <a:cs typeface="Fira Sans"/>
                <a:sym typeface="Fira Sans"/>
              </a:rPr>
              <a:t>(</a:t>
            </a:r>
            <a:r>
              <a:rPr lang="pt-BR" sz="1000" dirty="0">
                <a:solidFill>
                  <a:schemeClr val="tx1"/>
                </a:solidFill>
                <a:latin typeface="Fira Sans"/>
                <a:ea typeface="Calibri" panose="020F0502020204030204" pitchFamily="34" charset="0"/>
                <a:cs typeface="Times New Roman"/>
              </a:rPr>
              <a:t>PERETTI, 2019)</a:t>
            </a:r>
            <a:r>
              <a:rPr lang="pt-BR" sz="1000" dirty="0">
                <a:latin typeface="Fira Sans "/>
                <a:ea typeface="Calibri" panose="020F0502020204030204" pitchFamily="34" charset="0"/>
                <a:cs typeface="Times New Roman" panose="02020603050405020304" pitchFamily="18" charset="0"/>
                <a:sym typeface="Fira Sans"/>
              </a:rPr>
              <a:t> </a:t>
            </a:r>
            <a:endParaRPr lang="pt-BR" sz="1000" dirty="0">
              <a:latin typeface="Fira Sans "/>
              <a:ea typeface="Fira Sans"/>
              <a:cs typeface="Fira Sans"/>
              <a:sym typeface="Fira Sans"/>
            </a:endParaRPr>
          </a:p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3 a 6% de crianças em idade escolar</a:t>
            </a:r>
          </a:p>
          <a:p>
            <a:r>
              <a:rPr lang="pt-BR" sz="1000" dirty="0">
                <a:latin typeface="Fira Sans"/>
                <a:ea typeface="Fira Sans"/>
                <a:cs typeface="Fira Sans"/>
                <a:sym typeface="Fira Sans"/>
              </a:rPr>
              <a:t>(BASTOS, 2008)</a:t>
            </a:r>
          </a:p>
          <a:p>
            <a:endParaRPr lang="pt-BR" sz="12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endParaRPr lang="pt-BR" sz="1200" dirty="0">
              <a:latin typeface="Fira Sans"/>
              <a:ea typeface="Fira Sans"/>
              <a:cs typeface="Fira Sans"/>
              <a:sym typeface="Fira Sans"/>
            </a:endParaRPr>
          </a:p>
          <a:p>
            <a:endParaRPr lang="pt-BR" sz="12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endParaRPr lang="pt-BR" sz="1200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232853" y="1705150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48707" name="Conector de Seta Reta 272">
            <a:extLst>
              <a:ext uri="{FF2B5EF4-FFF2-40B4-BE49-F238E27FC236}">
                <a16:creationId xmlns:a16="http://schemas.microsoft.com/office/drawing/2014/main" id="{806BC85B-0203-8197-9961-F6BC202B3115}"/>
              </a:ext>
            </a:extLst>
          </p:cNvPr>
          <p:cNvCxnSpPr>
            <a:cxnSpLocks/>
          </p:cNvCxnSpPr>
          <p:nvPr/>
        </p:nvCxnSpPr>
        <p:spPr>
          <a:xfrm>
            <a:off x="4350125" y="2615654"/>
            <a:ext cx="107844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12" name="Google Shape;2824;p31">
            <a:extLst>
              <a:ext uri="{FF2B5EF4-FFF2-40B4-BE49-F238E27FC236}">
                <a16:creationId xmlns:a16="http://schemas.microsoft.com/office/drawing/2014/main" id="{1E95DB63-FC34-12EB-CA5A-2321F8AB8C11}"/>
              </a:ext>
            </a:extLst>
          </p:cNvPr>
          <p:cNvSpPr txBox="1"/>
          <p:nvPr/>
        </p:nvSpPr>
        <p:spPr>
          <a:xfrm>
            <a:off x="5516739" y="749391"/>
            <a:ext cx="3554070" cy="410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Fira Sans Medium" panose="020B0603050000020004" pitchFamily="34" charset="0"/>
                <a:ea typeface="Fira Sans"/>
                <a:cs typeface="Fira Sans"/>
                <a:sym typeface="Fira Sans"/>
              </a:rPr>
              <a:t>Dificuldades</a:t>
            </a:r>
            <a:r>
              <a:rPr lang="pt-BR" sz="1200" dirty="0">
                <a:latin typeface="Fira Sans Medium" panose="020B0603050000020004" pitchFamily="34" charset="0"/>
                <a:ea typeface="Fira Sans"/>
                <a:cs typeface="Fira Sans"/>
                <a:sym typeface="Fira Sans"/>
              </a:rPr>
              <a:t>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latin typeface="Fira Sans "/>
              <a:ea typeface="Fira Sans"/>
              <a:cs typeface="Fira Sans"/>
              <a:sym typeface="Fira Sans"/>
            </a:endParaRP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Nomear quantidades matemáticas.</a:t>
            </a:r>
            <a:endParaRPr lang="pt-BR" sz="1200" dirty="0">
              <a:latin typeface="Fira Sans"/>
              <a:ea typeface="Fira Sans"/>
              <a:cs typeface="Fira Sans"/>
            </a:endParaRP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pt-BR" sz="1200" dirty="0">
              <a:latin typeface="Fira Sans"/>
              <a:ea typeface="Fira Sans"/>
              <a:cs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2. Enumerar, comparar e manipular objetos reais ou em imagens matematicamente.</a:t>
            </a:r>
            <a:endParaRPr lang="pt-BR" sz="1200" dirty="0">
              <a:latin typeface="Fira Sans"/>
              <a:ea typeface="Fira Sans"/>
              <a:cs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latin typeface="Fira Sans"/>
              <a:ea typeface="Fira Sans"/>
              <a:cs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3. Leitura de símbolos matemáticos.</a:t>
            </a:r>
            <a:endParaRPr lang="pt-BR" sz="1200" dirty="0">
              <a:latin typeface="Fira Sans"/>
              <a:ea typeface="Fira Sans"/>
              <a:cs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latin typeface="Fira Sans"/>
              <a:ea typeface="Fira Sans"/>
              <a:cs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4. Escrita de símbolos matemáticos.</a:t>
            </a:r>
            <a:endParaRPr lang="pt-BR" sz="1200" dirty="0">
              <a:latin typeface="Fira Sans"/>
              <a:ea typeface="Fira Sans"/>
              <a:cs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latin typeface="Fira Sans"/>
              <a:ea typeface="Fira Sans"/>
              <a:cs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5. Fazer operações mentais e na compreensão de conceitos matemáticos.</a:t>
            </a:r>
            <a:endParaRPr lang="pt-BR" sz="1200" dirty="0">
              <a:latin typeface="Fira Sans"/>
              <a:ea typeface="Fira Sans"/>
              <a:cs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latin typeface="Fira Sans"/>
              <a:ea typeface="Fira Sans"/>
              <a:cs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6. Execução de operações e cálculos numéricos.</a:t>
            </a:r>
            <a:endParaRPr lang="pt-BR" sz="1200" dirty="0">
              <a:latin typeface="Fira Sans"/>
              <a:ea typeface="Fira Sans"/>
              <a:cs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latin typeface="Fira Sans"/>
                <a:ea typeface="Fira Sans"/>
                <a:cs typeface="Fira Sans"/>
                <a:sym typeface="Fira Sans"/>
              </a:rPr>
              <a:t>(KOSK, 1974)</a:t>
            </a:r>
            <a:endParaRPr lang="pt-BR" sz="1000" dirty="0">
              <a:latin typeface="Fira Sans"/>
              <a:ea typeface="Fira Sans"/>
              <a:cs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latin typeface="Fira Sans"/>
              <a:ea typeface="Fira Sans"/>
              <a:cs typeface="Fira Sans"/>
            </a:endParaRPr>
          </a:p>
        </p:txBody>
      </p:sp>
      <p:sp>
        <p:nvSpPr>
          <p:cNvPr id="1048714" name="CaixaDeTexto 1048713">
            <a:extLst>
              <a:ext uri="{FF2B5EF4-FFF2-40B4-BE49-F238E27FC236}">
                <a16:creationId xmlns:a16="http://schemas.microsoft.com/office/drawing/2014/main" id="{5CDBD6C4-3B9D-0D3F-9810-603986DDF4FD}"/>
              </a:ext>
            </a:extLst>
          </p:cNvPr>
          <p:cNvSpPr txBox="1"/>
          <p:nvPr/>
        </p:nvSpPr>
        <p:spPr>
          <a:xfrm>
            <a:off x="503393" y="4574177"/>
            <a:ext cx="897718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latin typeface="Fira Sans "/>
                <a:ea typeface="Fira Sans"/>
                <a:cs typeface="Fira Sans"/>
                <a:sym typeface="Fira Sans"/>
              </a:rPr>
              <a:t>Discalculia é uma desordem na estrutura da maturação das capacidades matemáticas. </a:t>
            </a:r>
            <a:r>
              <a:rPr lang="pt-BR" sz="1000" dirty="0">
                <a:latin typeface="Fira Sans"/>
                <a:ea typeface="Fira Sans"/>
                <a:cs typeface="Fira Sans"/>
                <a:sym typeface="Fira Sans"/>
              </a:rPr>
              <a:t>(GARCIA, 1998)</a:t>
            </a:r>
          </a:p>
        </p:txBody>
      </p:sp>
      <p:sp>
        <p:nvSpPr>
          <p:cNvPr id="1048715" name="Espaço Reservado para Número de Slide 1048714">
            <a:extLst>
              <a:ext uri="{FF2B5EF4-FFF2-40B4-BE49-F238E27FC236}">
                <a16:creationId xmlns:a16="http://schemas.microsoft.com/office/drawing/2014/main" id="{9455D9DB-36F5-51C0-D293-1553A22CA5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2. Dismath: objetivos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1827522"/>
            <a:ext cx="6755376" cy="2244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r>
              <a:rPr lang="pt-BR" sz="1500" dirty="0">
                <a:latin typeface="Fira Sans Medium"/>
                <a:ea typeface="Fira Sans Medium"/>
                <a:cs typeface="Fira Sans Medium"/>
                <a:sym typeface="Fira Sans Medium"/>
              </a:rPr>
              <a:t>Objetivo app</a:t>
            </a:r>
          </a:p>
          <a:p>
            <a:endParaRPr lang="pt-BR" sz="15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Ferramenta de auxílio em educação financeira: como aprender a organizar as economias mesmo com o transtorno de discalculia?</a:t>
            </a:r>
          </a:p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r>
              <a:rPr lang="pt-BR" sz="1500" dirty="0">
                <a:latin typeface="Fira Sans Medium"/>
                <a:ea typeface="Fira Sans Medium"/>
                <a:cs typeface="Fira Sans Medium"/>
                <a:sym typeface="Fira Sans Medium"/>
              </a:rPr>
              <a:t>Público alvo</a:t>
            </a:r>
          </a:p>
          <a:p>
            <a:endParaRPr lang="pt-BR" sz="15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Adultos e jovens com discalculia.</a:t>
            </a:r>
          </a:p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Futuramente: versão adaptada para e escolas públicas e privadas.</a:t>
            </a:r>
          </a:p>
          <a:p>
            <a:endParaRPr lang="pt-BR" sz="12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endParaRPr lang="pt-BR" sz="1200" dirty="0">
              <a:latin typeface="Fira Sans"/>
              <a:ea typeface="Fira Sans"/>
              <a:cs typeface="Fira Sans"/>
              <a:sym typeface="Fira Sans"/>
            </a:endParaRPr>
          </a:p>
          <a:p>
            <a:endParaRPr lang="pt-BR" sz="12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endParaRPr lang="pt-BR" sz="1200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519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2. Dismath: funções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AutoNum type="arabicPeriod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O usuário poderá inserir seu salário, ganhos e gastos fixos/variáveis de maneira escrita, verbal ou através da câmera do smartphone. </a:t>
            </a:r>
          </a:p>
          <a:p>
            <a:pPr marL="342900" indent="-342900" algn="just">
              <a:buAutoNum type="arabicPeriod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2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Gestão de gastos: geração de relatórios a partir das informações inseridas pelo usuário contendo planilhas de gastos e economias.</a:t>
            </a:r>
          </a:p>
          <a:p>
            <a:pPr marL="342900" indent="-342900" algn="just">
              <a:buAutoNum type="arabicPeriod" startAt="2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2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3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Alerta de limite: o software avisará o usuário quando ele ultrapassar os limites de gastos impostos pelo salário e percentual a ser poupado (de acordo com a configuração de gestão de gastos sugerida pelo aplicativo).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4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Aperfeiçoamento da gestão de gastos à medida que o usuário reporta aos aplicativos gastos diários, semanais e mensais.</a:t>
            </a: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5457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2. Dismath: funções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1388756"/>
            <a:ext cx="6696512" cy="287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Funcionalidades futuras: 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5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Ferramenta de organização de orçamentos: o usuário poderá inserir (de maneira verbal, escrita ou pela câmera do smartphone) orçamentos gerais e visualizá-los nas planilhas de gestão de gastos.</a:t>
            </a:r>
          </a:p>
          <a:p>
            <a:pPr marL="342900" indent="-342900" algn="just">
              <a:buAutoNum type="arabicPeriod" startAt="5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5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6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Edição da configuração sugerida de gestão de gastos. 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8092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3. Requisitos funcionais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RF01: Cadastro de usuários;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RF02: Inserir requisitos de cadastro dos dados financeiros, entradas e saídas;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RF03: Gerar relatórios de gastos e alerta de excedência de limite;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RF04: O sistema deve atualizar os relatórios de gastos depois de alterações feitas pelo usuário;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RF05: Reconhecimento de fala e transcrição numérica. 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RF06: Reconhecimento de algarismos com a câmera do smartphone e transcrição numérica. 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RF07: Sistema de ajuda/suporte ao usuário através do WhatsApp. </a:t>
            </a: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6002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3. Requisitos </a:t>
            </a:r>
            <a:r>
              <a:rPr lang="en" sz="2500" u="sng" dirty="0">
                <a:latin typeface="Fira Sans Medium"/>
                <a:ea typeface="Fira Sans Medium"/>
                <a:cs typeface="Fira Sans Medium"/>
                <a:sym typeface="Fira Sans Medium"/>
              </a:rPr>
              <a:t>não</a:t>
            </a: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 funcionais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RNF01: Tempo de resposta para requisição não deverá exceder 0,2 segundos.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RNF02: Interface gráfica simplificada.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RNF03: Plataforma Android/IOS/WEB.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RNF04: Requisitos mínimos do sistema: conexão com internet de 500KB.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RNF05: Comunicação de acesso ao servidor para guardar as informações dos clientes.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RNF06: Carregamento das últimas informações salvas em nuvem ao iniciar o aplicativo.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RNF07: O login deverá ser realizado pelo sistema de e-mail do Google. </a:t>
            </a: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640456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948</Words>
  <Application>Microsoft Office PowerPoint</Application>
  <PresentationFormat>Apresentação na tela (16:9)</PresentationFormat>
  <Paragraphs>214</Paragraphs>
  <Slides>23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32" baseType="lpstr">
      <vt:lpstr>Fira Sans SemiBold</vt:lpstr>
      <vt:lpstr>Arial</vt:lpstr>
      <vt:lpstr>Fira Sans </vt:lpstr>
      <vt:lpstr>Times New Roman</vt:lpstr>
      <vt:lpstr>Fira Sans</vt:lpstr>
      <vt:lpstr>Calibri</vt:lpstr>
      <vt:lpstr>Fira Sans Medium</vt:lpstr>
      <vt:lpstr>Technology Infographics by Slidesgo</vt:lpstr>
      <vt:lpstr>Technology Infographics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 bibliográficas</vt:lpstr>
      <vt:lpstr>Referências sitiográficas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Volsi</dc:creator>
  <cp:lastModifiedBy>ANDRE LINCOLN MARTINS</cp:lastModifiedBy>
  <cp:revision>565</cp:revision>
  <dcterms:created xsi:type="dcterms:W3CDTF">2022-11-18T17:25:52Z</dcterms:created>
  <dcterms:modified xsi:type="dcterms:W3CDTF">2022-12-03T13:42:46Z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2ca49cd0e6c94b44a2cdcebd6ac60aa8</vt:lpwstr>
  </property>
</Properties>
</file>